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Default Extension="pict" ContentType="image/pict"/>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slides/slide17.xml" ContentType="application/vnd.openxmlformats-officedocument.presentationml.slide+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66" r:id="rId5"/>
    <p:sldId id="259" r:id="rId6"/>
    <p:sldId id="260" r:id="rId7"/>
    <p:sldId id="262" r:id="rId8"/>
    <p:sldId id="261" r:id="rId9"/>
    <p:sldId id="277" r:id="rId10"/>
    <p:sldId id="263" r:id="rId11"/>
    <p:sldId id="264" r:id="rId12"/>
    <p:sldId id="270" r:id="rId13"/>
    <p:sldId id="265" r:id="rId14"/>
    <p:sldId id="267" r:id="rId15"/>
    <p:sldId id="268" r:id="rId16"/>
    <p:sldId id="269" r:id="rId17"/>
    <p:sldId id="273" r:id="rId18"/>
    <p:sldId id="274" r:id="rId19"/>
    <p:sldId id="272"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Objects="1">
      <p:cViewPr varScale="1">
        <p:scale>
          <a:sx n="82" d="100"/>
          <a:sy n="82" d="100"/>
        </p:scale>
        <p:origin x="-96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3B4EBB-38D3-444F-8179-7A5D8CE9525B}" type="datetimeFigureOut">
              <a:rPr lang="en-US" smtClean="0"/>
              <a:pPr/>
              <a:t>3/11/14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B4EBB-38D3-444F-8179-7A5D8CE9525B}" type="datetimeFigureOut">
              <a:rPr lang="en-US" smtClean="0"/>
              <a:pPr/>
              <a:t>3/11/14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B4EBB-38D3-444F-8179-7A5D8CE9525B}" type="datetimeFigureOut">
              <a:rPr lang="en-US" smtClean="0"/>
              <a:pPr/>
              <a:t>3/11/14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3B4EBB-38D3-444F-8179-7A5D8CE9525B}" type="datetimeFigureOut">
              <a:rPr lang="en-US" smtClean="0"/>
              <a:pPr/>
              <a:t>3/11/14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3B4EBB-38D3-444F-8179-7A5D8CE9525B}" type="datetimeFigureOut">
              <a:rPr lang="en-US" smtClean="0"/>
              <a:pPr/>
              <a:t>3/11/14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3B4EBB-38D3-444F-8179-7A5D8CE9525B}" type="datetimeFigureOut">
              <a:rPr lang="en-US" smtClean="0"/>
              <a:pPr/>
              <a:t>3/11/14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3B4EBB-38D3-444F-8179-7A5D8CE9525B}" type="datetimeFigureOut">
              <a:rPr lang="en-US" smtClean="0"/>
              <a:pPr/>
              <a:t>3/11/14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3B4EBB-38D3-444F-8179-7A5D8CE9525B}" type="datetimeFigureOut">
              <a:rPr lang="en-US" smtClean="0"/>
              <a:pPr/>
              <a:t>3/11/14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3B4EBB-38D3-444F-8179-7A5D8CE9525B}" type="datetimeFigureOut">
              <a:rPr lang="en-US" smtClean="0"/>
              <a:pPr/>
              <a:t>3/11/14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B4EBB-38D3-444F-8179-7A5D8CE9525B}" type="datetimeFigureOut">
              <a:rPr lang="en-US" smtClean="0"/>
              <a:pPr/>
              <a:t>3/11/14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B4EBB-38D3-444F-8179-7A5D8CE9525B}" type="datetimeFigureOut">
              <a:rPr lang="en-US" smtClean="0"/>
              <a:pPr/>
              <a:t>3/11/14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297CB-46D5-0148-969F-72397537B4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3B4EBB-38D3-444F-8179-7A5D8CE9525B}" type="datetimeFigureOut">
              <a:rPr lang="en-US" smtClean="0"/>
              <a:pPr/>
              <a:t>3/11/14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F297CB-46D5-0148-969F-72397537B4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3.jpeg"/><Relationship Id="rId5"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12.pd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oleObject" Target="???" TargetMode="External"/><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86092" y="304800"/>
            <a:ext cx="7772400" cy="3067050"/>
          </a:xfrm>
        </p:spPr>
        <p:txBody>
          <a:bodyPr>
            <a:normAutofit/>
          </a:bodyPr>
          <a:lstStyle/>
          <a:p>
            <a:pPr>
              <a:spcBef>
                <a:spcPts val="0"/>
              </a:spcBef>
            </a:pPr>
            <a:r>
              <a:rPr lang="en-US" b="1" kern="0" cap="small" dirty="0" err="1" smtClean="0">
                <a:solidFill>
                  <a:srgbClr val="808080"/>
                </a:solidFill>
                <a:effectLst>
                  <a:innerShdw blurRad="63500" dist="50800">
                    <a:prstClr val="black">
                      <a:alpha val="50000"/>
                    </a:prstClr>
                  </a:innerShdw>
                </a:effectLst>
                <a:latin typeface="Times New Roman"/>
              </a:rPr>
              <a:t>Fiveton</a:t>
            </a:r>
            <a:r>
              <a:rPr lang="en-US" b="1" kern="0" cap="small" dirty="0" smtClean="0">
                <a:solidFill>
                  <a:srgbClr val="808080"/>
                </a:solidFill>
                <a:effectLst>
                  <a:innerShdw blurRad="63500" dist="50800">
                    <a:prstClr val="black">
                      <a:alpha val="50000"/>
                    </a:prstClr>
                  </a:innerShdw>
                </a:effectLst>
                <a:latin typeface="Times New Roman"/>
              </a:rPr>
              <a:t>:</a:t>
            </a:r>
            <a:r>
              <a:rPr lang="en-US" b="1" kern="0" dirty="0" smtClean="0">
                <a:latin typeface="Times New Roman"/>
              </a:rPr>
              <a:t/>
            </a:r>
            <a:br>
              <a:rPr lang="en-US" b="1" kern="0" dirty="0" smtClean="0">
                <a:latin typeface="Times New Roman"/>
              </a:rPr>
            </a:br>
            <a:r>
              <a:rPr lang="en-US" b="1" kern="0" cap="small" dirty="0" smtClean="0">
                <a:solidFill>
                  <a:srgbClr val="808080"/>
                </a:solidFill>
                <a:effectLst>
                  <a:innerShdw blurRad="63500" dist="50800">
                    <a:prstClr val="black">
                      <a:alpha val="50000"/>
                    </a:prstClr>
                  </a:innerShdw>
                </a:effectLst>
                <a:latin typeface="Times New Roman"/>
              </a:rPr>
              <a:t>The Wise Kingdom of Renaming and Place Value</a:t>
            </a:r>
            <a:r>
              <a:rPr lang="en-US" b="1" kern="0" dirty="0" smtClean="0">
                <a:latin typeface="Times New Roman"/>
              </a:rPr>
              <a:t/>
            </a:r>
            <a:br>
              <a:rPr lang="en-US" b="1" kern="0" dirty="0" smtClean="0">
                <a:latin typeface="Times New Roman"/>
              </a:rPr>
            </a:br>
            <a:endParaRPr lang="en-US" dirty="0"/>
          </a:p>
        </p:txBody>
      </p:sp>
      <p:sp>
        <p:nvSpPr>
          <p:cNvPr id="3" name="Subtitle 2"/>
          <p:cNvSpPr>
            <a:spLocks noGrp="1"/>
          </p:cNvSpPr>
          <p:nvPr>
            <p:ph type="subTitle" idx="1"/>
          </p:nvPr>
        </p:nvSpPr>
        <p:spPr>
          <a:xfrm>
            <a:off x="1676400" y="3543300"/>
            <a:ext cx="6781800" cy="1905000"/>
          </a:xfrm>
        </p:spPr>
        <p:txBody>
          <a:bodyPr>
            <a:normAutofit fontScale="70000" lnSpcReduction="20000"/>
          </a:bodyPr>
          <a:lstStyle/>
          <a:p>
            <a:pPr algn="l"/>
            <a:r>
              <a:rPr lang="en-US" b="1" dirty="0">
                <a:solidFill>
                  <a:schemeClr val="tx1">
                    <a:lumMod val="75000"/>
                    <a:lumOff val="25000"/>
                  </a:schemeClr>
                </a:solidFill>
                <a:latin typeface="Arial"/>
                <a:cs typeface="Arial"/>
              </a:rPr>
              <a:t>Brief Description</a:t>
            </a:r>
            <a:r>
              <a:rPr lang="en-US" dirty="0">
                <a:solidFill>
                  <a:schemeClr val="tx1">
                    <a:lumMod val="75000"/>
                    <a:lumOff val="25000"/>
                  </a:schemeClr>
                </a:solidFill>
                <a:latin typeface="Arial"/>
                <a:cs typeface="Arial"/>
              </a:rPr>
              <a:t>:</a:t>
            </a:r>
            <a:r>
              <a:rPr lang="en-US" dirty="0" smtClean="0">
                <a:solidFill>
                  <a:schemeClr val="tx1">
                    <a:lumMod val="75000"/>
                    <a:lumOff val="25000"/>
                  </a:schemeClr>
                </a:solidFill>
                <a:latin typeface="Arial"/>
                <a:cs typeface="Arial"/>
              </a:rPr>
              <a:t> The NCTM “Focal Points” </a:t>
            </a:r>
            <a:r>
              <a:rPr lang="en-US" dirty="0">
                <a:solidFill>
                  <a:schemeClr val="tx1">
                    <a:lumMod val="75000"/>
                    <a:lumOff val="25000"/>
                  </a:schemeClr>
                </a:solidFill>
                <a:latin typeface="Arial"/>
                <a:cs typeface="Arial"/>
              </a:rPr>
              <a:t>emphasize place value, addition, and subtraction in second grade. </a:t>
            </a:r>
            <a:r>
              <a:rPr lang="en-US" dirty="0" smtClean="0">
                <a:solidFill>
                  <a:schemeClr val="tx1">
                    <a:lumMod val="75000"/>
                    <a:lumOff val="25000"/>
                  </a:schemeClr>
                </a:solidFill>
                <a:latin typeface="Arial"/>
                <a:cs typeface="Arial"/>
              </a:rPr>
              <a:t> Learn </a:t>
            </a:r>
            <a:r>
              <a:rPr lang="en-US" dirty="0">
                <a:solidFill>
                  <a:schemeClr val="tx1">
                    <a:lumMod val="75000"/>
                    <a:lumOff val="25000"/>
                  </a:schemeClr>
                </a:solidFill>
                <a:latin typeface="Arial"/>
                <a:cs typeface="Arial"/>
              </a:rPr>
              <a:t>how to use chip trading and a story about the hidden kingdom of </a:t>
            </a:r>
            <a:r>
              <a:rPr lang="en-US" dirty="0" err="1">
                <a:solidFill>
                  <a:schemeClr val="tx1">
                    <a:lumMod val="75000"/>
                    <a:lumOff val="25000"/>
                  </a:schemeClr>
                </a:solidFill>
                <a:latin typeface="Arial"/>
                <a:cs typeface="Arial"/>
              </a:rPr>
              <a:t>Fiveton</a:t>
            </a:r>
            <a:r>
              <a:rPr lang="en-US" dirty="0">
                <a:solidFill>
                  <a:schemeClr val="tx1">
                    <a:lumMod val="75000"/>
                    <a:lumOff val="25000"/>
                  </a:schemeClr>
                </a:solidFill>
                <a:latin typeface="Arial"/>
                <a:cs typeface="Arial"/>
              </a:rPr>
              <a:t> to get students truly invested in building understanding of these vital concepts</a:t>
            </a:r>
            <a:r>
              <a:rPr lang="en-US" dirty="0" smtClean="0">
                <a:solidFill>
                  <a:schemeClr val="tx1">
                    <a:lumMod val="75000"/>
                    <a:lumOff val="25000"/>
                  </a:schemeClr>
                </a:solidFill>
                <a:latin typeface="Arial"/>
                <a:cs typeface="Arial"/>
              </a:rPr>
              <a:t>.  </a:t>
            </a:r>
            <a:r>
              <a:rPr lang="en-US" dirty="0" smtClean="0">
                <a:solidFill>
                  <a:schemeClr val="tx1">
                    <a:lumMod val="75000"/>
                    <a:lumOff val="25000"/>
                  </a:schemeClr>
                </a:solidFill>
              </a:rPr>
              <a:t> </a:t>
            </a:r>
            <a:endParaRPr lang="en-US" dirty="0">
              <a:solidFill>
                <a:schemeClr val="tx1">
                  <a:lumMod val="75000"/>
                  <a:lumOff val="25000"/>
                </a:schemeClr>
              </a:solidFill>
            </a:endParaRPr>
          </a:p>
        </p:txBody>
      </p:sp>
      <p:pic>
        <p:nvPicPr>
          <p:cNvPr id="3074" name="Picture 2"/>
          <p:cNvPicPr>
            <a:picLocks noChangeAspect="1" noChangeArrowheads="1"/>
          </p:cNvPicPr>
          <p:nvPr/>
        </p:nvPicPr>
        <p:blipFill>
          <a:blip r:embed="rId2"/>
          <a:srcRect/>
          <a:stretch>
            <a:fillRect/>
          </a:stretch>
        </p:blipFill>
        <p:spPr bwMode="auto">
          <a:xfrm>
            <a:off x="166601" y="3543300"/>
            <a:ext cx="1260331" cy="15621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p:cNvSpPr txBox="1"/>
          <p:nvPr/>
        </p:nvSpPr>
        <p:spPr>
          <a:xfrm>
            <a:off x="685800" y="5802868"/>
            <a:ext cx="3115356" cy="584776"/>
          </a:xfrm>
          <a:prstGeom prst="rect">
            <a:avLst/>
          </a:prstGeom>
          <a:noFill/>
        </p:spPr>
        <p:txBody>
          <a:bodyPr wrap="none" rtlCol="0">
            <a:spAutoFit/>
          </a:bodyPr>
          <a:lstStyle/>
          <a:p>
            <a:r>
              <a:rPr lang="en-US" sz="1600" dirty="0" smtClean="0">
                <a:latin typeface="Arial"/>
                <a:cs typeface="Arial"/>
              </a:rPr>
              <a:t>Mark </a:t>
            </a:r>
            <a:r>
              <a:rPr lang="en-US" sz="1600" dirty="0" err="1" smtClean="0">
                <a:latin typeface="Arial"/>
                <a:cs typeface="Arial"/>
              </a:rPr>
              <a:t>Roddy</a:t>
            </a:r>
            <a:r>
              <a:rPr lang="en-US" sz="1600" dirty="0" smtClean="0">
                <a:latin typeface="Arial"/>
                <a:cs typeface="Arial"/>
              </a:rPr>
              <a:t> – Seattle University</a:t>
            </a:r>
          </a:p>
          <a:p>
            <a:r>
              <a:rPr lang="en-US" sz="1600" dirty="0" smtClean="0">
                <a:latin typeface="Arial"/>
                <a:cs typeface="Arial"/>
              </a:rPr>
              <a:t>Master in Teaching Program </a:t>
            </a:r>
            <a:endParaRPr lang="en-US" sz="1600" dirty="0">
              <a:latin typeface="Arial"/>
              <a:cs typeface="Arial"/>
            </a:endParaRPr>
          </a:p>
        </p:txBody>
      </p:sp>
      <p:sp>
        <p:nvSpPr>
          <p:cNvPr id="6" name="TextBox 5"/>
          <p:cNvSpPr txBox="1"/>
          <p:nvPr/>
        </p:nvSpPr>
        <p:spPr>
          <a:xfrm>
            <a:off x="4472292" y="5791200"/>
            <a:ext cx="4519309" cy="584776"/>
          </a:xfrm>
          <a:prstGeom prst="rect">
            <a:avLst/>
          </a:prstGeom>
          <a:noFill/>
        </p:spPr>
        <p:txBody>
          <a:bodyPr wrap="square" rtlCol="0">
            <a:spAutoFit/>
          </a:bodyPr>
          <a:lstStyle/>
          <a:p>
            <a:r>
              <a:rPr lang="en-US" sz="1600" dirty="0">
                <a:latin typeface="Arial"/>
                <a:cs typeface="Arial"/>
              </a:rPr>
              <a:t>NCTM 2008 Annual Meeting &amp; Exposition</a:t>
            </a:r>
          </a:p>
          <a:p>
            <a:r>
              <a:rPr lang="en-US" sz="1600" dirty="0">
                <a:latin typeface="Arial"/>
                <a:cs typeface="Arial"/>
              </a:rPr>
              <a:t>April</a:t>
            </a:r>
            <a:r>
              <a:rPr lang="en-US" sz="1600" dirty="0" smtClean="0">
                <a:latin typeface="Arial"/>
                <a:cs typeface="Arial"/>
              </a:rPr>
              <a:t> 10, 2008       Salt </a:t>
            </a:r>
            <a:r>
              <a:rPr lang="en-US" sz="1600" dirty="0">
                <a:latin typeface="Arial"/>
                <a:cs typeface="Arial"/>
              </a:rPr>
              <a:t>Lake City, Utah</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6934200" cy="1143000"/>
          </a:xfrm>
        </p:spPr>
        <p:txBody>
          <a:bodyPr>
            <a:normAutofit fontScale="90000"/>
          </a:bodyPr>
          <a:lstStyle/>
          <a:p>
            <a:r>
              <a:rPr lang="en-US" sz="2667" dirty="0" smtClean="0">
                <a:latin typeface="Arial"/>
                <a:cs typeface="Arial"/>
              </a:rPr>
              <a:t>Marilyn Burns on  </a:t>
            </a:r>
            <a:r>
              <a:rPr lang="en-US" dirty="0" smtClean="0">
                <a:latin typeface="Arial"/>
                <a:cs typeface="Arial"/>
              </a:rPr>
              <a:t>Developing Understanding</a:t>
            </a:r>
            <a:endParaRPr lang="en-US" dirty="0">
              <a:latin typeface="Arial"/>
              <a:cs typeface="Arial"/>
            </a:endParaRPr>
          </a:p>
        </p:txBody>
      </p:sp>
      <p:sp>
        <p:nvSpPr>
          <p:cNvPr id="3" name="Content Placeholder 2"/>
          <p:cNvSpPr>
            <a:spLocks noGrp="1"/>
          </p:cNvSpPr>
          <p:nvPr>
            <p:ph idx="1"/>
          </p:nvPr>
        </p:nvSpPr>
        <p:spPr>
          <a:xfrm>
            <a:off x="457200" y="1828800"/>
            <a:ext cx="8229600" cy="4297363"/>
          </a:xfrm>
        </p:spPr>
        <p:txBody>
          <a:bodyPr/>
          <a:lstStyle/>
          <a:p>
            <a:pPr>
              <a:buNone/>
            </a:pPr>
            <a:r>
              <a:rPr lang="en-US" i="1" dirty="0" smtClean="0">
                <a:latin typeface="Times"/>
                <a:cs typeface="Times"/>
              </a:rPr>
              <a:t>“Problem </a:t>
            </a:r>
            <a:r>
              <a:rPr lang="en-US" i="1" dirty="0">
                <a:latin typeface="Times"/>
                <a:cs typeface="Times"/>
              </a:rPr>
              <a:t>situations should be the starting place for developing understanding of each of the four basic operations of arithmetic – addition, subtraction, multiplication, and division – thereby establishing the need and context for computation skills.  Children need to see that learning to compute serves a purpose – for solving problems</a:t>
            </a:r>
            <a:r>
              <a:rPr lang="en-US" i="1" dirty="0" smtClean="0">
                <a:latin typeface="Times"/>
                <a:cs typeface="Times"/>
              </a:rPr>
              <a:t>.” </a:t>
            </a:r>
            <a:r>
              <a:rPr lang="en-US" i="1" dirty="0" smtClean="0"/>
              <a:t> </a:t>
            </a:r>
            <a:r>
              <a:rPr lang="en-US" sz="1800" dirty="0">
                <a:latin typeface="Times"/>
                <a:cs typeface="Times"/>
              </a:rPr>
              <a:t>(</a:t>
            </a:r>
            <a:r>
              <a:rPr lang="en-US" sz="1800" dirty="0" err="1">
                <a:latin typeface="Times"/>
                <a:cs typeface="Times"/>
              </a:rPr>
              <a:t>p</a:t>
            </a:r>
            <a:r>
              <a:rPr lang="en-US" sz="1800" dirty="0">
                <a:latin typeface="Times"/>
                <a:cs typeface="Times"/>
              </a:rPr>
              <a:t>. 14</a:t>
            </a:r>
            <a:r>
              <a:rPr lang="en-US" sz="1800" dirty="0" smtClean="0">
                <a:latin typeface="Times"/>
                <a:cs typeface="Times"/>
              </a:rPr>
              <a:t>)</a:t>
            </a:r>
            <a:endParaRPr lang="en-US" sz="1800" dirty="0">
              <a:latin typeface="Times"/>
              <a:cs typeface="Times"/>
            </a:endParaRPr>
          </a:p>
        </p:txBody>
      </p:sp>
      <p:pic>
        <p:nvPicPr>
          <p:cNvPr id="4" name="Picture 3" descr="BurnsBookCover.jpg"/>
          <p:cNvPicPr>
            <a:picLocks noChangeAspect="1"/>
          </p:cNvPicPr>
          <p:nvPr/>
        </p:nvPicPr>
        <p:blipFill>
          <a:blip r:embed="rId2"/>
          <a:stretch>
            <a:fillRect/>
          </a:stretch>
        </p:blipFill>
        <p:spPr>
          <a:xfrm>
            <a:off x="609600" y="0"/>
            <a:ext cx="1416527"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TextBox 5"/>
          <p:cNvSpPr txBox="1"/>
          <p:nvPr/>
        </p:nvSpPr>
        <p:spPr>
          <a:xfrm>
            <a:off x="838200" y="6310829"/>
            <a:ext cx="7866932" cy="369332"/>
          </a:xfrm>
          <a:prstGeom prst="rect">
            <a:avLst/>
          </a:prstGeom>
          <a:noFill/>
        </p:spPr>
        <p:txBody>
          <a:bodyPr wrap="none" rtlCol="0">
            <a:spAutoFit/>
          </a:bodyPr>
          <a:lstStyle/>
          <a:p>
            <a:r>
              <a:rPr lang="en-US" dirty="0"/>
              <a:t>Marilyn Burns (2007).  About Teaching Mathematics: A K-8 Resource.  (3</a:t>
            </a:r>
            <a:r>
              <a:rPr lang="en-US" baseline="30000" dirty="0"/>
              <a:t>rd</a:t>
            </a:r>
            <a:r>
              <a:rPr lang="en-US" dirty="0"/>
              <a:t> Edition)</a:t>
            </a:r>
            <a:endParaRPr lang="en-US" i="1" dirty="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20548" y="274638"/>
            <a:ext cx="6966251" cy="1143000"/>
          </a:xfrm>
        </p:spPr>
        <p:txBody>
          <a:bodyPr>
            <a:normAutofit fontScale="90000"/>
          </a:bodyPr>
          <a:lstStyle/>
          <a:p>
            <a:r>
              <a:rPr lang="en-US" sz="2667" dirty="0" smtClean="0"/>
              <a:t>National Research Council on  </a:t>
            </a:r>
            <a:r>
              <a:rPr lang="en-US" dirty="0" smtClean="0">
                <a:latin typeface="Arial"/>
                <a:cs typeface="Arial"/>
              </a:rPr>
              <a:t>Developing Understanding</a:t>
            </a:r>
            <a:r>
              <a:rPr lang="en-US" dirty="0" smtClean="0"/>
              <a:t> </a:t>
            </a:r>
            <a:endParaRPr lang="en-US" dirty="0"/>
          </a:p>
        </p:txBody>
      </p:sp>
      <p:pic>
        <p:nvPicPr>
          <p:cNvPr id="4" name="Content Placeholder 3" descr="AddingItUp.jpg"/>
          <p:cNvPicPr>
            <a:picLocks noGrp="1" noChangeAspect="1"/>
          </p:cNvPicPr>
          <p:nvPr>
            <p:ph idx="1"/>
          </p:nvPr>
        </p:nvPicPr>
        <p:blipFill>
          <a:blip r:embed="rId2"/>
          <a:stretch>
            <a:fillRect/>
          </a:stretch>
        </p:blipFill>
        <p:spPr>
          <a:xfrm>
            <a:off x="485301" y="36987"/>
            <a:ext cx="1235247" cy="178276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Content Placeholder 2"/>
          <p:cNvSpPr txBox="1">
            <a:spLocks/>
          </p:cNvSpPr>
          <p:nvPr/>
        </p:nvSpPr>
        <p:spPr>
          <a:xfrm>
            <a:off x="457200" y="1828800"/>
            <a:ext cx="8229600" cy="4297363"/>
          </a:xfrm>
          <a:prstGeom prst="rect">
            <a:avLst/>
          </a:prstGeom>
        </p:spPr>
        <p:txBody>
          <a:bodyPr vert="horz" lIns="91440" tIns="45720" rIns="91440" bIns="45720" rtlCol="0">
            <a:normAutofit lnSpcReduction="10000"/>
          </a:bodyPr>
          <a:lstStyle/>
          <a:p>
            <a:pPr marL="342900" indent="-342900">
              <a:spcBef>
                <a:spcPct val="20000"/>
              </a:spcBef>
            </a:pPr>
            <a:r>
              <a:rPr lang="en-US" sz="3200" i="1" dirty="0">
                <a:latin typeface="Times"/>
                <a:cs typeface="Times"/>
              </a:rPr>
              <a:t>“Research indicates that students’ experiences using physical models to represent hundreds, tens and ones can be effective if the materials help them think about how to combine quantities and, eventually how these processes connect with written procedures.  The models, however, are not automatically meaningful for students; the meaning must be constructed as they work with the materials.”</a:t>
            </a:r>
            <a:r>
              <a:rPr lang="en-US" sz="2400" i="1" dirty="0" smtClean="0">
                <a:latin typeface="Times"/>
                <a:cs typeface="Times"/>
              </a:rPr>
              <a:t> </a:t>
            </a:r>
            <a:r>
              <a:rPr lang="en-US" i="1" dirty="0" smtClean="0">
                <a:latin typeface="Times"/>
                <a:cs typeface="Times"/>
              </a:rPr>
              <a:t>(</a:t>
            </a:r>
            <a:r>
              <a:rPr lang="en-US" dirty="0" err="1" smtClean="0">
                <a:latin typeface="Times"/>
                <a:cs typeface="Times"/>
              </a:rPr>
              <a:t>p</a:t>
            </a:r>
            <a:r>
              <a:rPr lang="en-US" dirty="0" smtClean="0">
                <a:latin typeface="Times"/>
                <a:cs typeface="Times"/>
              </a:rPr>
              <a:t>. 198) </a:t>
            </a:r>
            <a:endParaRPr lang="en-US" dirty="0">
              <a:latin typeface="Times"/>
              <a:cs typeface="Time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3200" b="0" i="1"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TextBox 7"/>
          <p:cNvSpPr txBox="1"/>
          <p:nvPr/>
        </p:nvSpPr>
        <p:spPr>
          <a:xfrm>
            <a:off x="457200" y="6211669"/>
            <a:ext cx="8354195" cy="646331"/>
          </a:xfrm>
          <a:prstGeom prst="rect">
            <a:avLst/>
          </a:prstGeom>
          <a:noFill/>
        </p:spPr>
        <p:txBody>
          <a:bodyPr wrap="none" rtlCol="0">
            <a:spAutoFit/>
          </a:bodyPr>
          <a:lstStyle/>
          <a:p>
            <a:r>
              <a:rPr lang="en-US" dirty="0"/>
              <a:t>National Research Council (2001).  “Adding It Up: Helping Children Learn Mathematics.”</a:t>
            </a:r>
            <a:r>
              <a:rPr lang="en-US" dirty="0" smtClean="0"/>
              <a:t> </a:t>
            </a:r>
          </a:p>
          <a:p>
            <a:r>
              <a:rPr lang="en-US" dirty="0" smtClean="0"/>
              <a:t> </a:t>
            </a:r>
            <a:r>
              <a:rPr lang="en-US" dirty="0"/>
              <a:t>J. Kilpatrick, J. Swafford, and B. </a:t>
            </a:r>
            <a:r>
              <a:rPr lang="en-US" dirty="0" err="1"/>
              <a:t>Findell</a:t>
            </a:r>
            <a:r>
              <a:rPr lang="en-US" dirty="0"/>
              <a:t>, (Eds.) </a:t>
            </a:r>
          </a:p>
          <a:p>
            <a:endParaRPr lang="en-US" dirty="0"/>
          </a:p>
        </p:txBody>
      </p:sp>
      <p:pic>
        <p:nvPicPr>
          <p:cNvPr id="9" name="Picture 2"/>
          <p:cNvPicPr>
            <a:picLocks noChangeAspect="1" noChangeArrowheads="1"/>
          </p:cNvPicPr>
          <p:nvPr/>
        </p:nvPicPr>
        <p:blipFill>
          <a:blip r:embed="rId3"/>
          <a:srcRect/>
          <a:stretch>
            <a:fillRect/>
          </a:stretch>
        </p:blipFill>
        <p:spPr bwMode="auto">
          <a:xfrm>
            <a:off x="7086600" y="5427321"/>
            <a:ext cx="1396413" cy="7843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84866"/>
            <a:ext cx="8534400" cy="4525963"/>
          </a:xfrm>
        </p:spPr>
        <p:txBody>
          <a:bodyPr>
            <a:normAutofit fontScale="62500" lnSpcReduction="20000"/>
          </a:bodyPr>
          <a:lstStyle/>
          <a:p>
            <a:pPr>
              <a:buNone/>
            </a:pPr>
            <a:r>
              <a:rPr lang="en-US" i="1" dirty="0" smtClean="0">
                <a:latin typeface="Times"/>
                <a:cs typeface="Times"/>
              </a:rPr>
              <a:t>“For learning to occur, three conditions are necessary: maturity, physical experience, and social interaction.” </a:t>
            </a:r>
          </a:p>
          <a:p>
            <a:pPr>
              <a:buNone/>
            </a:pPr>
            <a:r>
              <a:rPr lang="en-US" i="1" dirty="0" smtClean="0">
                <a:latin typeface="Times"/>
                <a:cs typeface="Times"/>
              </a:rPr>
              <a:t> </a:t>
            </a:r>
          </a:p>
          <a:p>
            <a:pPr>
              <a:buNone/>
            </a:pPr>
            <a:r>
              <a:rPr lang="en-US" b="1" dirty="0" smtClean="0"/>
              <a:t>Maturity </a:t>
            </a:r>
            <a:r>
              <a:rPr lang="en-US" i="1" dirty="0" smtClean="0">
                <a:latin typeface="Times"/>
                <a:cs typeface="Times"/>
              </a:rPr>
              <a:t>“The older children are the more likely their mental structure will act in coordinated ways.”</a:t>
            </a:r>
          </a:p>
          <a:p>
            <a:pPr>
              <a:buNone/>
            </a:pPr>
            <a:r>
              <a:rPr lang="en-US" i="1" dirty="0" smtClean="0"/>
              <a:t> </a:t>
            </a:r>
            <a:endParaRPr lang="en-US" sz="1714" dirty="0" smtClean="0"/>
          </a:p>
          <a:p>
            <a:pPr>
              <a:buNone/>
            </a:pPr>
            <a:r>
              <a:rPr lang="en-US" b="1" dirty="0" smtClean="0"/>
              <a:t>Physical Experience	 </a:t>
            </a:r>
            <a:r>
              <a:rPr lang="en-US" i="1" dirty="0" smtClean="0">
                <a:latin typeface="Times"/>
                <a:cs typeface="Times"/>
              </a:rPr>
              <a:t>“The more experiences children have with physical objects in the environment, the more likely related understanding will develop….  Testing an idea with physical materials provides valuable feedback for understanding relationships.”  </a:t>
            </a:r>
            <a:endParaRPr lang="en-US" dirty="0" smtClean="0">
              <a:latin typeface="Times"/>
              <a:cs typeface="Times"/>
            </a:endParaRPr>
          </a:p>
          <a:p>
            <a:pPr>
              <a:buNone/>
            </a:pPr>
            <a:r>
              <a:rPr lang="en-US" i="1" dirty="0" smtClean="0"/>
              <a:t> </a:t>
            </a:r>
            <a:endParaRPr lang="en-US" sz="1714" dirty="0" smtClean="0"/>
          </a:p>
          <a:p>
            <a:pPr>
              <a:buNone/>
            </a:pPr>
            <a:r>
              <a:rPr lang="en-US" b="1" dirty="0" smtClean="0"/>
              <a:t>Social Interaction  </a:t>
            </a:r>
            <a:r>
              <a:rPr lang="en-US" i="1" dirty="0" smtClean="0">
                <a:latin typeface="Times"/>
                <a:cs typeface="Times"/>
              </a:rPr>
              <a:t>“The more opportunities children have to interact with peers, parents and teachers, the more they hear other viewpoints that help them gain perspective on their own ideas.  Social interactions stimulate children to think through their own ideas and to approach objectivity.”  </a:t>
            </a:r>
            <a:r>
              <a:rPr lang="en-US" sz="2560" i="1" dirty="0" smtClean="0">
                <a:latin typeface="Times"/>
                <a:cs typeface="Times"/>
              </a:rPr>
              <a:t>(</a:t>
            </a:r>
            <a:r>
              <a:rPr lang="en-US" sz="2560" i="1" dirty="0" err="1" smtClean="0">
                <a:latin typeface="Times"/>
                <a:cs typeface="Times"/>
              </a:rPr>
              <a:t>p</a:t>
            </a:r>
            <a:r>
              <a:rPr lang="en-US" sz="2560" i="1" dirty="0" smtClean="0">
                <a:latin typeface="Times"/>
                <a:cs typeface="Times"/>
              </a:rPr>
              <a:t>. 31)</a:t>
            </a:r>
          </a:p>
        </p:txBody>
      </p:sp>
      <p:sp>
        <p:nvSpPr>
          <p:cNvPr id="4" name="Title 1"/>
          <p:cNvSpPr>
            <a:spLocks noGrp="1"/>
          </p:cNvSpPr>
          <p:nvPr>
            <p:ph type="title"/>
          </p:nvPr>
        </p:nvSpPr>
        <p:spPr>
          <a:xfrm>
            <a:off x="1752600" y="274638"/>
            <a:ext cx="6934200" cy="1143000"/>
          </a:xfrm>
        </p:spPr>
        <p:txBody>
          <a:bodyPr>
            <a:normAutofit fontScale="90000"/>
          </a:bodyPr>
          <a:lstStyle/>
          <a:p>
            <a:r>
              <a:rPr lang="en-US" sz="2667" dirty="0" smtClean="0">
                <a:latin typeface="Arial"/>
                <a:cs typeface="Arial"/>
              </a:rPr>
              <a:t>Marilyn Burns on  </a:t>
            </a:r>
            <a:r>
              <a:rPr lang="en-US" dirty="0" smtClean="0">
                <a:latin typeface="Arial"/>
                <a:cs typeface="Arial"/>
              </a:rPr>
              <a:t>Developing Understanding</a:t>
            </a:r>
            <a:endParaRPr lang="en-US" dirty="0">
              <a:latin typeface="Arial"/>
              <a:cs typeface="Arial"/>
            </a:endParaRPr>
          </a:p>
        </p:txBody>
      </p:sp>
      <p:pic>
        <p:nvPicPr>
          <p:cNvPr id="5" name="Picture 4" descr="BurnsBookCover.jpg"/>
          <p:cNvPicPr>
            <a:picLocks noChangeAspect="1"/>
          </p:cNvPicPr>
          <p:nvPr/>
        </p:nvPicPr>
        <p:blipFill>
          <a:blip r:embed="rId2"/>
          <a:stretch>
            <a:fillRect/>
          </a:stretch>
        </p:blipFill>
        <p:spPr>
          <a:xfrm>
            <a:off x="609600" y="0"/>
            <a:ext cx="1416527"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TextBox 5"/>
          <p:cNvSpPr txBox="1"/>
          <p:nvPr/>
        </p:nvSpPr>
        <p:spPr>
          <a:xfrm>
            <a:off x="838200" y="6310829"/>
            <a:ext cx="7866932" cy="369332"/>
          </a:xfrm>
          <a:prstGeom prst="rect">
            <a:avLst/>
          </a:prstGeom>
          <a:noFill/>
        </p:spPr>
        <p:txBody>
          <a:bodyPr wrap="none" rtlCol="0">
            <a:spAutoFit/>
          </a:bodyPr>
          <a:lstStyle/>
          <a:p>
            <a:r>
              <a:rPr lang="en-US" dirty="0"/>
              <a:t>Marilyn Burns (2007).  About Teaching Mathematics: A K-8 Resource.  (3</a:t>
            </a:r>
            <a:r>
              <a:rPr lang="en-US" baseline="30000" dirty="0"/>
              <a:t>rd</a:t>
            </a:r>
            <a:r>
              <a:rPr lang="en-US" dirty="0"/>
              <a:t> Edition)</a:t>
            </a:r>
            <a:endParaRPr lang="en-US" i="1"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15200" cy="1143000"/>
          </a:xfrm>
        </p:spPr>
        <p:txBody>
          <a:bodyPr/>
          <a:lstStyle/>
          <a:p>
            <a:r>
              <a:rPr lang="en-US" dirty="0" err="1" smtClean="0"/>
              <a:t>Fiveton</a:t>
            </a:r>
            <a:r>
              <a:rPr lang="en-US" dirty="0" smtClean="0"/>
              <a:t> Learning Targets</a:t>
            </a:r>
            <a:endParaRPr lang="en-US" dirty="0"/>
          </a:p>
        </p:txBody>
      </p:sp>
      <p:sp>
        <p:nvSpPr>
          <p:cNvPr id="3" name="Content Placeholder 2"/>
          <p:cNvSpPr>
            <a:spLocks noGrp="1"/>
          </p:cNvSpPr>
          <p:nvPr>
            <p:ph idx="1"/>
          </p:nvPr>
        </p:nvSpPr>
        <p:spPr>
          <a:xfrm>
            <a:off x="457200" y="1905000"/>
            <a:ext cx="8229600" cy="4525963"/>
          </a:xfrm>
        </p:spPr>
        <p:txBody>
          <a:bodyPr/>
          <a:lstStyle/>
          <a:p>
            <a:pPr marL="514350" lvl="0" indent="-514350">
              <a:buFont typeface="+mj-lt"/>
              <a:buAutoNum type="arabicPeriod"/>
            </a:pPr>
            <a:r>
              <a:rPr lang="en-US" dirty="0" smtClean="0"/>
              <a:t>Students develop their understanding of  place value to three places.  </a:t>
            </a:r>
          </a:p>
          <a:p>
            <a:pPr marL="514350" lvl="0" indent="-514350">
              <a:buFont typeface="+mj-lt"/>
              <a:buAutoNum type="arabicPeriod"/>
            </a:pPr>
            <a:r>
              <a:rPr lang="en-US" dirty="0" smtClean="0"/>
              <a:t>Students are able to use renaming and the standard algorithms for addition and subtraction for 2 and 3-digit numbers.  </a:t>
            </a:r>
          </a:p>
          <a:p>
            <a:pPr marL="514350" lvl="0" indent="-514350">
              <a:buFont typeface="+mj-lt"/>
              <a:buAutoNum type="arabicPeriod"/>
            </a:pPr>
            <a:r>
              <a:rPr lang="en-US" dirty="0" smtClean="0"/>
              <a:t>Students enjoy math in this context and feel confident in their grasp of Targets 1 and 2  </a:t>
            </a:r>
          </a:p>
          <a:p>
            <a:pPr marL="514350" indent="-514350">
              <a:buFont typeface="+mj-lt"/>
              <a:buAutoNum type="arabicPeriod"/>
            </a:pPr>
            <a:endParaRPr lang="en-US" dirty="0"/>
          </a:p>
        </p:txBody>
      </p:sp>
      <p:pic>
        <p:nvPicPr>
          <p:cNvPr id="41986" name="Picture 2"/>
          <p:cNvPicPr>
            <a:picLocks noChangeAspect="1" noChangeArrowheads="1"/>
          </p:cNvPicPr>
          <p:nvPr/>
        </p:nvPicPr>
        <p:blipFill>
          <a:blip r:embed="rId2"/>
          <a:srcRect/>
          <a:stretch>
            <a:fillRect/>
          </a:stretch>
        </p:blipFill>
        <p:spPr bwMode="auto">
          <a:xfrm>
            <a:off x="7162800" y="381000"/>
            <a:ext cx="1524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Fiveton</a:t>
            </a:r>
            <a:r>
              <a:rPr lang="en-US" dirty="0" smtClean="0"/>
              <a:t> </a:t>
            </a:r>
            <a:endParaRPr lang="en-US" dirty="0"/>
          </a:p>
        </p:txBody>
      </p:sp>
      <p:pic>
        <p:nvPicPr>
          <p:cNvPr id="6" name="Content Placeholder 5" descr="castle_in_forest2.jpg"/>
          <p:cNvPicPr>
            <a:picLocks noGrp="1" noChangeAspect="1"/>
          </p:cNvPicPr>
          <p:nvPr>
            <p:ph idx="1"/>
          </p:nvPr>
        </p:nvPicPr>
        <p:blipFill>
          <a:blip r:embed="rId2"/>
          <a:stretch>
            <a:fillRect/>
          </a:stretch>
        </p:blipFill>
        <p:spPr>
          <a:xfrm>
            <a:off x="762001" y="1190739"/>
            <a:ext cx="7543800" cy="5291437"/>
          </a:xfrm>
          <a:prstGeom prst="rect">
            <a:avLst/>
          </a:prstGeom>
          <a:ln>
            <a:noFill/>
          </a:ln>
          <a:effectLst>
            <a:softEdge rad="112500"/>
          </a:effectLst>
        </p:spPr>
      </p:pic>
      <p:sp>
        <p:nvSpPr>
          <p:cNvPr id="7" name="Rectangle 6"/>
          <p:cNvSpPr/>
          <p:nvPr/>
        </p:nvSpPr>
        <p:spPr>
          <a:xfrm>
            <a:off x="6958786" y="6482176"/>
            <a:ext cx="2185214" cy="307777"/>
          </a:xfrm>
          <a:prstGeom prst="rect">
            <a:avLst/>
          </a:prstGeom>
        </p:spPr>
        <p:txBody>
          <a:bodyPr wrap="none">
            <a:spAutoFit/>
          </a:bodyPr>
          <a:lstStyle/>
          <a:p>
            <a:r>
              <a:rPr lang="en-US" sz="1400" dirty="0" smtClean="0"/>
              <a:t>http://</a:t>
            </a:r>
            <a:r>
              <a:rPr lang="en-US" sz="1400" dirty="0" err="1" smtClean="0"/>
              <a:t>www.artist.omsk.ru</a:t>
            </a:r>
            <a:r>
              <a:rPr lang="en-US" sz="1400" dirty="0" smtClean="0"/>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CharacterSheet.pdf"/>
          <p:cNvPicPr>
            <a:picLocks noGrp="1" noChangeAspect="1"/>
          </p:cNvPicPr>
          <p:nvPr>
            <p:ph idx="1"/>
          </p:nvPr>
        </p:nvPicPr>
        <mc:AlternateContent xmlns:ma="http://schemas.microsoft.com/office/mac/drawingml/2008/main">
          <mc:Choice Requires="ma">
            <p:blipFill>
              <a:blip r:embed="rId2"/>
              <a:srcRect l="3568" t="3675" r="11869"/>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3568" t="3675" r="11869"/>
              <a:stretch>
                <a:fillRect/>
              </a:stretch>
            </p:blipFill>
          </mc:Fallback>
        </mc:AlternateContent>
        <p:spPr>
          <a:xfrm>
            <a:off x="381000" y="170736"/>
            <a:ext cx="4343400" cy="64026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 name="Picture 2" descr="AelianasCharacter.jpg"/>
          <p:cNvPicPr>
            <a:picLocks noChangeAspect="1"/>
          </p:cNvPicPr>
          <p:nvPr/>
        </p:nvPicPr>
        <p:blipFill>
          <a:blip r:embed="rId4"/>
          <a:stretch>
            <a:fillRect/>
          </a:stretch>
        </p:blipFill>
        <p:spPr>
          <a:xfrm rot="20958993">
            <a:off x="4933625" y="473277"/>
            <a:ext cx="3755571" cy="52578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Picture 4" descr=" BrynnesCharacter.jpg"/>
          <p:cNvPicPr>
            <a:picLocks noChangeAspect="1"/>
          </p:cNvPicPr>
          <p:nvPr/>
        </p:nvPicPr>
        <p:blipFill>
          <a:blip r:embed="rId5"/>
          <a:stretch>
            <a:fillRect/>
          </a:stretch>
        </p:blipFill>
        <p:spPr>
          <a:xfrm rot="1850157">
            <a:off x="4256232" y="1215653"/>
            <a:ext cx="3877766" cy="5486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Dragon</a:t>
            </a:r>
            <a:endParaRPr lang="en-US" dirty="0"/>
          </a:p>
        </p:txBody>
      </p:sp>
      <p:pic>
        <p:nvPicPr>
          <p:cNvPr id="6" name="Content Placeholder 5" descr="dragon_ggg78.jpg"/>
          <p:cNvPicPr>
            <a:picLocks noGrp="1" noChangeAspect="1"/>
          </p:cNvPicPr>
          <p:nvPr>
            <p:ph idx="1"/>
          </p:nvPr>
        </p:nvPicPr>
        <p:blipFill>
          <a:blip r:embed="rId2"/>
          <a:stretch>
            <a:fillRect/>
          </a:stretch>
        </p:blipFill>
        <p:spPr>
          <a:xfrm>
            <a:off x="1981200" y="1272382"/>
            <a:ext cx="5410200" cy="54102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Reciting the Knight's Oath .jpg"/>
          <p:cNvPicPr>
            <a:picLocks noChangeAspect="1"/>
          </p:cNvPicPr>
          <p:nvPr/>
        </p:nvPicPr>
        <p:blipFill>
          <a:blip r:embed="rId2"/>
          <a:stretch>
            <a:fillRect/>
          </a:stretch>
        </p:blipFill>
        <p:spPr>
          <a:xfrm>
            <a:off x="-1" y="-1"/>
            <a:ext cx="9144001" cy="6858001"/>
          </a:xfrm>
          <a:prstGeom prst="rect">
            <a:avLst/>
          </a:prstGeom>
          <a:solidFill>
            <a:schemeClr val="bg1">
              <a:lumMod val="50000"/>
              <a:alpha val="70000"/>
            </a:schemeClr>
          </a:solidFill>
        </p:spPr>
      </p:pic>
      <p:sp>
        <p:nvSpPr>
          <p:cNvPr id="8" name="TextBox 7"/>
          <p:cNvSpPr txBox="1"/>
          <p:nvPr/>
        </p:nvSpPr>
        <p:spPr>
          <a:xfrm>
            <a:off x="114300" y="228600"/>
            <a:ext cx="4686300" cy="830997"/>
          </a:xfrm>
          <a:prstGeom prst="rect">
            <a:avLst/>
          </a:prstGeom>
          <a:solidFill>
            <a:schemeClr val="bg1">
              <a:lumMod val="50000"/>
              <a:alpha val="70000"/>
            </a:schemeClr>
          </a:solidFill>
        </p:spPr>
        <p:txBody>
          <a:bodyPr wrap="square" rtlCol="0">
            <a:spAutoFit/>
          </a:bodyPr>
          <a:lstStyle/>
          <a:p>
            <a:r>
              <a:rPr lang="en-US" sz="4800" dirty="0" err="1" smtClean="0"/>
              <a:t>Fiveton</a:t>
            </a:r>
            <a:r>
              <a:rPr lang="en-US" sz="4800" dirty="0" smtClean="0"/>
              <a:t> in schools</a:t>
            </a:r>
            <a:endParaRPr lang="en-US" sz="4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They wouldnt take them off.jpg"/>
          <p:cNvPicPr>
            <a:picLocks noChangeAspect="1"/>
          </p:cNvPicPr>
          <p:nvPr/>
        </p:nvPicPr>
        <p:blipFill>
          <a:blip r:embed="rId2"/>
          <a:stretch>
            <a:fillRect/>
          </a:stretch>
        </p:blipFill>
        <p:spPr>
          <a:xfrm>
            <a:off x="0" y="0"/>
            <a:ext cx="9144000" cy="6858000"/>
          </a:xfrm>
          <a:prstGeom prst="rect">
            <a:avLst/>
          </a:prstGeom>
        </p:spPr>
      </p:pic>
      <p:sp>
        <p:nvSpPr>
          <p:cNvPr id="6" name="TextBox 5"/>
          <p:cNvSpPr txBox="1"/>
          <p:nvPr/>
        </p:nvSpPr>
        <p:spPr>
          <a:xfrm>
            <a:off x="114300" y="228600"/>
            <a:ext cx="4686300" cy="830997"/>
          </a:xfrm>
          <a:prstGeom prst="rect">
            <a:avLst/>
          </a:prstGeom>
          <a:solidFill>
            <a:schemeClr val="bg1">
              <a:lumMod val="50000"/>
              <a:alpha val="70000"/>
            </a:schemeClr>
          </a:solidFill>
        </p:spPr>
        <p:txBody>
          <a:bodyPr wrap="square" rtlCol="0">
            <a:spAutoFit/>
          </a:bodyPr>
          <a:lstStyle/>
          <a:p>
            <a:r>
              <a:rPr lang="en-US" sz="4800" dirty="0" err="1" smtClean="0"/>
              <a:t>Fiveton</a:t>
            </a:r>
            <a:r>
              <a:rPr lang="en-US" sz="4800" dirty="0" smtClean="0"/>
              <a:t> in schools</a:t>
            </a:r>
            <a:endParaRPr lang="en-US" sz="4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86092" y="304800"/>
            <a:ext cx="7772400" cy="3067050"/>
          </a:xfrm>
        </p:spPr>
        <p:txBody>
          <a:bodyPr>
            <a:normAutofit/>
          </a:bodyPr>
          <a:lstStyle/>
          <a:p>
            <a:pPr>
              <a:spcBef>
                <a:spcPts val="0"/>
              </a:spcBef>
            </a:pPr>
            <a:r>
              <a:rPr lang="en-US" b="1" kern="0" cap="small" dirty="0" err="1" smtClean="0">
                <a:solidFill>
                  <a:srgbClr val="808080"/>
                </a:solidFill>
                <a:effectLst>
                  <a:innerShdw blurRad="63500" dist="50800">
                    <a:prstClr val="black">
                      <a:alpha val="50000"/>
                    </a:prstClr>
                  </a:innerShdw>
                </a:effectLst>
                <a:latin typeface="Times New Roman"/>
              </a:rPr>
              <a:t>Fiveton</a:t>
            </a:r>
            <a:r>
              <a:rPr lang="en-US" b="1" kern="0" cap="small" dirty="0" smtClean="0">
                <a:solidFill>
                  <a:srgbClr val="808080"/>
                </a:solidFill>
                <a:effectLst>
                  <a:innerShdw blurRad="63500" dist="50800">
                    <a:prstClr val="black">
                      <a:alpha val="50000"/>
                    </a:prstClr>
                  </a:innerShdw>
                </a:effectLst>
                <a:latin typeface="Times New Roman"/>
              </a:rPr>
              <a:t>:</a:t>
            </a:r>
            <a:r>
              <a:rPr lang="en-US" b="1" kern="0" dirty="0" smtClean="0">
                <a:latin typeface="Times New Roman"/>
              </a:rPr>
              <a:t/>
            </a:r>
            <a:br>
              <a:rPr lang="en-US" b="1" kern="0" dirty="0" smtClean="0">
                <a:latin typeface="Times New Roman"/>
              </a:rPr>
            </a:br>
            <a:r>
              <a:rPr lang="en-US" b="1" kern="0" cap="small" dirty="0" smtClean="0">
                <a:solidFill>
                  <a:srgbClr val="808080"/>
                </a:solidFill>
                <a:effectLst>
                  <a:innerShdw blurRad="63500" dist="50800">
                    <a:prstClr val="black">
                      <a:alpha val="50000"/>
                    </a:prstClr>
                  </a:innerShdw>
                </a:effectLst>
                <a:latin typeface="Times New Roman"/>
              </a:rPr>
              <a:t>The Wise Kingdom of Renaming and Place Value</a:t>
            </a:r>
            <a:r>
              <a:rPr lang="en-US" b="1" kern="0" dirty="0" smtClean="0">
                <a:latin typeface="Times New Roman"/>
              </a:rPr>
              <a:t/>
            </a:r>
            <a:br>
              <a:rPr lang="en-US" b="1" kern="0" dirty="0" smtClean="0">
                <a:latin typeface="Times New Roman"/>
              </a:rPr>
            </a:br>
            <a:endParaRPr lang="en-US" dirty="0"/>
          </a:p>
        </p:txBody>
      </p:sp>
      <p:pic>
        <p:nvPicPr>
          <p:cNvPr id="3074" name="Picture 2"/>
          <p:cNvPicPr>
            <a:picLocks noChangeAspect="1" noChangeArrowheads="1"/>
          </p:cNvPicPr>
          <p:nvPr/>
        </p:nvPicPr>
        <p:blipFill>
          <a:blip r:embed="rId3"/>
          <a:srcRect/>
          <a:stretch>
            <a:fillRect/>
          </a:stretch>
        </p:blipFill>
        <p:spPr bwMode="auto">
          <a:xfrm>
            <a:off x="166601" y="3543300"/>
            <a:ext cx="1260331" cy="15621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p:cNvSpPr txBox="1"/>
          <p:nvPr/>
        </p:nvSpPr>
        <p:spPr>
          <a:xfrm>
            <a:off x="685800" y="5802868"/>
            <a:ext cx="3115356" cy="584776"/>
          </a:xfrm>
          <a:prstGeom prst="rect">
            <a:avLst/>
          </a:prstGeom>
          <a:noFill/>
        </p:spPr>
        <p:txBody>
          <a:bodyPr wrap="none" rtlCol="0">
            <a:spAutoFit/>
          </a:bodyPr>
          <a:lstStyle/>
          <a:p>
            <a:r>
              <a:rPr lang="en-US" sz="1600" dirty="0" smtClean="0">
                <a:latin typeface="Arial"/>
                <a:cs typeface="Arial"/>
              </a:rPr>
              <a:t>Mark </a:t>
            </a:r>
            <a:r>
              <a:rPr lang="en-US" sz="1600" dirty="0" err="1" smtClean="0">
                <a:latin typeface="Arial"/>
                <a:cs typeface="Arial"/>
              </a:rPr>
              <a:t>Roddy</a:t>
            </a:r>
            <a:r>
              <a:rPr lang="en-US" sz="1600" dirty="0" smtClean="0">
                <a:latin typeface="Arial"/>
                <a:cs typeface="Arial"/>
              </a:rPr>
              <a:t> – Seattle University</a:t>
            </a:r>
          </a:p>
          <a:p>
            <a:r>
              <a:rPr lang="en-US" sz="1600" dirty="0" smtClean="0">
                <a:latin typeface="Arial"/>
                <a:cs typeface="Arial"/>
              </a:rPr>
              <a:t>Master in Teaching Program </a:t>
            </a:r>
            <a:endParaRPr lang="en-US" sz="1600" dirty="0">
              <a:latin typeface="Arial"/>
              <a:cs typeface="Arial"/>
            </a:endParaRPr>
          </a:p>
        </p:txBody>
      </p:sp>
      <p:sp>
        <p:nvSpPr>
          <p:cNvPr id="6" name="TextBox 5"/>
          <p:cNvSpPr txBox="1"/>
          <p:nvPr/>
        </p:nvSpPr>
        <p:spPr>
          <a:xfrm>
            <a:off x="4472292" y="5791200"/>
            <a:ext cx="4519309" cy="584776"/>
          </a:xfrm>
          <a:prstGeom prst="rect">
            <a:avLst/>
          </a:prstGeom>
          <a:noFill/>
        </p:spPr>
        <p:txBody>
          <a:bodyPr wrap="square" rtlCol="0">
            <a:spAutoFit/>
          </a:bodyPr>
          <a:lstStyle/>
          <a:p>
            <a:r>
              <a:rPr lang="en-US" sz="1600" dirty="0">
                <a:latin typeface="Arial"/>
                <a:cs typeface="Arial"/>
              </a:rPr>
              <a:t>NCTM 2008 Annual Meeting &amp; Exposition</a:t>
            </a:r>
          </a:p>
          <a:p>
            <a:r>
              <a:rPr lang="en-US" sz="1600" dirty="0">
                <a:latin typeface="Arial"/>
                <a:cs typeface="Arial"/>
              </a:rPr>
              <a:t>April</a:t>
            </a:r>
            <a:r>
              <a:rPr lang="en-US" sz="1600" dirty="0" smtClean="0">
                <a:latin typeface="Arial"/>
                <a:cs typeface="Arial"/>
              </a:rPr>
              <a:t> 10, 2008       Salt </a:t>
            </a:r>
            <a:r>
              <a:rPr lang="en-US" sz="1600" dirty="0">
                <a:latin typeface="Arial"/>
                <a:cs typeface="Arial"/>
              </a:rPr>
              <a:t>Lake City, Utah</a:t>
            </a:r>
          </a:p>
          <a:p>
            <a:endParaRPr lang="en-US" dirty="0"/>
          </a:p>
        </p:txBody>
      </p:sp>
      <p:sp>
        <p:nvSpPr>
          <p:cNvPr id="7" name="Subtitle 6"/>
          <p:cNvSpPr>
            <a:spLocks noGrp="1"/>
          </p:cNvSpPr>
          <p:nvPr>
            <p:ph type="subTitle" idx="1"/>
          </p:nvPr>
        </p:nvSpPr>
        <p:spPr/>
        <p:txBody>
          <a:bodyPr/>
          <a:lstStyle/>
          <a:p>
            <a:endParaRPr lang="en-US"/>
          </a:p>
        </p:txBody>
      </p:sp>
      <p:graphicFrame>
        <p:nvGraphicFramePr>
          <p:cNvPr id="29698" name="Object 2"/>
          <p:cNvGraphicFramePr>
            <a:graphicFrameLocks noChangeAspect="1"/>
          </p:cNvGraphicFramePr>
          <p:nvPr/>
        </p:nvGraphicFramePr>
        <p:xfrm>
          <a:off x="1665592" y="3721100"/>
          <a:ext cx="6692900" cy="1384300"/>
        </p:xfrm>
        <a:graphic>
          <a:graphicData uri="http://schemas.openxmlformats.org/presentationml/2006/ole">
            <p:oleObj spid="_x0000_s29698" name="Document" r:id="rId4" imgW="6692900" imgH="1384300" progId="Word.Document.12">
              <p:link updateAutomatic="1"/>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a:rPr>
              <a:t>Preview</a:t>
            </a:r>
            <a:endParaRPr lang="en-US" dirty="0">
              <a:cs typeface="Arial"/>
            </a:endParaRPr>
          </a:p>
        </p:txBody>
      </p:sp>
      <p:sp>
        <p:nvSpPr>
          <p:cNvPr id="3" name="Content Placeholder 2"/>
          <p:cNvSpPr>
            <a:spLocks noGrp="1"/>
          </p:cNvSpPr>
          <p:nvPr>
            <p:ph idx="1"/>
          </p:nvPr>
        </p:nvSpPr>
        <p:spPr>
          <a:xfrm>
            <a:off x="457200" y="1600200"/>
            <a:ext cx="8458200" cy="4525963"/>
          </a:xfrm>
          <a:effectLst>
            <a:outerShdw blurRad="63500" sx="102000" sy="102000" algn="ctr">
              <a:srgbClr val="000000">
                <a:alpha val="43000"/>
              </a:srgbClr>
            </a:outerShdw>
          </a:effectLst>
          <a:scene3d>
            <a:camera prst="orthographicFront"/>
            <a:lightRig rig="threePt" dir="t"/>
          </a:scene3d>
          <a:sp3d>
            <a:bevelT w="101600" prst="riblet"/>
          </a:sp3d>
        </p:spPr>
        <p:txBody>
          <a:bodyPr/>
          <a:lstStyle/>
          <a:p>
            <a:pPr lvl="0"/>
            <a:r>
              <a:rPr lang="en-US" dirty="0" smtClean="0">
                <a:cs typeface="Arial"/>
              </a:rPr>
              <a:t>Defining the </a:t>
            </a:r>
            <a:r>
              <a:rPr lang="en-US" dirty="0">
                <a:cs typeface="Arial"/>
              </a:rPr>
              <a:t>problem</a:t>
            </a:r>
          </a:p>
          <a:p>
            <a:pPr lvl="0"/>
            <a:r>
              <a:rPr lang="en-US" dirty="0">
                <a:cs typeface="Arial"/>
              </a:rPr>
              <a:t>Introduction to Chip Trading</a:t>
            </a:r>
            <a:endParaRPr lang="en-US" dirty="0" smtClean="0">
              <a:cs typeface="Arial"/>
            </a:endParaRPr>
          </a:p>
          <a:p>
            <a:pPr lvl="0"/>
            <a:r>
              <a:rPr lang="en-US" dirty="0" smtClean="0">
                <a:cs typeface="Arial"/>
              </a:rPr>
              <a:t>A quick </a:t>
            </a:r>
            <a:r>
              <a:rPr lang="en-US" dirty="0">
                <a:cs typeface="Arial"/>
              </a:rPr>
              <a:t>look at the </a:t>
            </a:r>
            <a:r>
              <a:rPr lang="en-US" dirty="0" smtClean="0">
                <a:cs typeface="Arial"/>
              </a:rPr>
              <a:t>research</a:t>
            </a:r>
          </a:p>
          <a:p>
            <a:pPr lvl="0"/>
            <a:r>
              <a:rPr lang="en-US" dirty="0">
                <a:cs typeface="Arial"/>
              </a:rPr>
              <a:t>Imagining a solution</a:t>
            </a:r>
          </a:p>
          <a:p>
            <a:pPr lvl="0"/>
            <a:r>
              <a:rPr lang="en-US" dirty="0">
                <a:cs typeface="Arial"/>
              </a:rPr>
              <a:t>A few days and</a:t>
            </a:r>
            <a:r>
              <a:rPr lang="en-US" dirty="0" smtClean="0">
                <a:cs typeface="Arial"/>
              </a:rPr>
              <a:t> several activities </a:t>
            </a:r>
            <a:r>
              <a:rPr lang="en-US" dirty="0">
                <a:cs typeface="Arial"/>
              </a:rPr>
              <a:t>in </a:t>
            </a:r>
            <a:r>
              <a:rPr lang="en-US" dirty="0" err="1">
                <a:cs typeface="Arial"/>
              </a:rPr>
              <a:t>Fiveton</a:t>
            </a:r>
            <a:endParaRPr lang="en-US" dirty="0" smtClean="0">
              <a:cs typeface="Arial"/>
            </a:endParaRPr>
          </a:p>
          <a:p>
            <a:pPr lvl="0"/>
            <a:r>
              <a:rPr lang="en-US" dirty="0">
                <a:cs typeface="Arial"/>
              </a:rPr>
              <a:t>Q</a:t>
            </a:r>
            <a:r>
              <a:rPr lang="en-US" dirty="0" smtClean="0">
                <a:cs typeface="Arial"/>
              </a:rPr>
              <a:t>uestions</a:t>
            </a:r>
            <a:r>
              <a:rPr lang="en-US" dirty="0">
                <a:cs typeface="Arial"/>
              </a:rPr>
              <a:t>, comments, conversation</a:t>
            </a:r>
          </a:p>
          <a:p>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cs typeface="Arial"/>
              </a:rPr>
              <a:t>Abdalla’s</a:t>
            </a:r>
            <a:r>
              <a:rPr lang="en-US" dirty="0" smtClean="0">
                <a:cs typeface="Arial"/>
              </a:rPr>
              <a:t> Pre-test</a:t>
            </a:r>
            <a:endParaRPr lang="en-US" dirty="0">
              <a:cs typeface="Arial"/>
            </a:endParaRPr>
          </a:p>
        </p:txBody>
      </p:sp>
      <p:pic>
        <p:nvPicPr>
          <p:cNvPr id="4" name="Content Placeholder 3" descr="AbdallasPreTest.jpg"/>
          <p:cNvPicPr>
            <a:picLocks noGrp="1" noChangeAspect="1"/>
          </p:cNvPicPr>
          <p:nvPr>
            <p:ph idx="1"/>
          </p:nvPr>
        </p:nvPicPr>
        <p:blipFill>
          <a:blip r:embed="rId2"/>
          <a:srcRect l="2310" b="46124"/>
          <a:stretch>
            <a:fillRect/>
          </a:stretch>
        </p:blipFill>
        <p:spPr>
          <a:xfrm>
            <a:off x="1295400" y="1600199"/>
            <a:ext cx="6553200" cy="505407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 Trading</a:t>
            </a:r>
            <a:endParaRPr lang="en-US" dirty="0"/>
          </a:p>
        </p:txBody>
      </p:sp>
      <p:pic>
        <p:nvPicPr>
          <p:cNvPr id="4" name="Content Placeholder 3" descr="Chips.png"/>
          <p:cNvPicPr>
            <a:picLocks noGrp="1" noChangeAspect="1"/>
          </p:cNvPicPr>
          <p:nvPr>
            <p:ph idx="1"/>
          </p:nvPr>
        </p:nvPicPr>
        <p:blipFill>
          <a:blip r:embed="rId2"/>
          <a:stretch>
            <a:fillRect/>
          </a:stretch>
        </p:blipFill>
        <p:spPr>
          <a:xfrm>
            <a:off x="3079750" y="1905000"/>
            <a:ext cx="2984500" cy="1676400"/>
          </a:xfrm>
        </p:spPr>
      </p:pic>
      <p:sp>
        <p:nvSpPr>
          <p:cNvPr id="5" name="Rectangle 4"/>
          <p:cNvSpPr/>
          <p:nvPr/>
        </p:nvSpPr>
        <p:spPr>
          <a:xfrm>
            <a:off x="1492250" y="4168170"/>
            <a:ext cx="6127750" cy="2062103"/>
          </a:xfrm>
          <a:prstGeom prst="rect">
            <a:avLst/>
          </a:prstGeom>
        </p:spPr>
        <p:txBody>
          <a:bodyPr wrap="square">
            <a:spAutoFit/>
          </a:bodyPr>
          <a:lstStyle/>
          <a:p>
            <a:r>
              <a:rPr lang="en-US" sz="3200" dirty="0" smtClean="0"/>
              <a:t>A </a:t>
            </a:r>
            <a:r>
              <a:rPr lang="en-US" sz="3200" b="1" dirty="0" smtClean="0"/>
              <a:t>white</a:t>
            </a:r>
            <a:r>
              <a:rPr lang="en-US" sz="3200" dirty="0" smtClean="0"/>
              <a:t> is worth one.    </a:t>
            </a:r>
          </a:p>
          <a:p>
            <a:r>
              <a:rPr lang="en-US" sz="3200" dirty="0" smtClean="0"/>
              <a:t>It takes five whites to get a </a:t>
            </a:r>
            <a:r>
              <a:rPr lang="en-US" sz="3200" b="1" dirty="0" smtClean="0"/>
              <a:t>red.  </a:t>
            </a:r>
            <a:endParaRPr lang="en-US" sz="3200" dirty="0" smtClean="0"/>
          </a:p>
          <a:p>
            <a:r>
              <a:rPr lang="en-US" sz="3200" dirty="0" smtClean="0"/>
              <a:t>It takes five reds to get a </a:t>
            </a:r>
            <a:r>
              <a:rPr lang="en-US" sz="3200" b="1" dirty="0" smtClean="0"/>
              <a:t>blue.  </a:t>
            </a:r>
            <a:r>
              <a:rPr lang="en-US" sz="3200" dirty="0" smtClean="0"/>
              <a:t> </a:t>
            </a:r>
          </a:p>
          <a:p>
            <a:r>
              <a:rPr lang="en-US" sz="3200" smtClean="0"/>
              <a:t>It </a:t>
            </a:r>
            <a:r>
              <a:rPr lang="en-US" sz="3200" dirty="0" smtClean="0"/>
              <a:t>takes five blues to get </a:t>
            </a:r>
            <a:r>
              <a:rPr lang="en-US" sz="3200" smtClean="0"/>
              <a:t>a </a:t>
            </a:r>
            <a:r>
              <a:rPr lang="en-US" sz="3200" b="1" smtClean="0"/>
              <a:t>green</a:t>
            </a:r>
            <a:r>
              <a:rPr lang="en-US" sz="3200" smtClean="0"/>
              <a:t> </a:t>
            </a:r>
            <a:r>
              <a:rPr lang="en-US" sz="3200" dirty="0" smtClean="0"/>
              <a:t>etc. </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71168"/>
            <a:ext cx="8686800" cy="503238"/>
          </a:xfrm>
        </p:spPr>
        <p:txBody>
          <a:bodyPr>
            <a:normAutofit fontScale="90000"/>
          </a:bodyPr>
          <a:lstStyle/>
          <a:p>
            <a:r>
              <a:rPr lang="en-US" sz="2000" dirty="0" err="1">
                <a:latin typeface="Arial"/>
                <a:cs typeface="Arial"/>
              </a:rPr>
              <a:t>Fuys</a:t>
            </a:r>
            <a:r>
              <a:rPr lang="en-US" sz="2000" dirty="0">
                <a:latin typeface="Arial"/>
                <a:cs typeface="Arial"/>
              </a:rPr>
              <a:t>, D. &amp; R. </a:t>
            </a:r>
            <a:r>
              <a:rPr lang="en-US" sz="2000" dirty="0" err="1">
                <a:latin typeface="Arial"/>
                <a:cs typeface="Arial"/>
              </a:rPr>
              <a:t>Tischler</a:t>
            </a:r>
            <a:r>
              <a:rPr lang="en-US" sz="2000" dirty="0">
                <a:latin typeface="Arial"/>
                <a:cs typeface="Arial"/>
              </a:rPr>
              <a:t> (1979). </a:t>
            </a:r>
            <a:r>
              <a:rPr lang="en-US" sz="2000" dirty="0" smtClean="0">
                <a:latin typeface="Arial"/>
                <a:cs typeface="Arial"/>
              </a:rPr>
              <a:t> Teaching </a:t>
            </a:r>
            <a:r>
              <a:rPr lang="en-US" sz="2000" dirty="0">
                <a:latin typeface="Arial"/>
                <a:cs typeface="Arial"/>
              </a:rPr>
              <a:t>Mathematics in the Elementary School</a:t>
            </a:r>
            <a:r>
              <a:rPr lang="en-US" dirty="0">
                <a:latin typeface="Arial"/>
                <a:cs typeface="Arial"/>
              </a:rPr>
              <a:t>.  </a:t>
            </a:r>
            <a:br>
              <a:rPr lang="en-US" dirty="0">
                <a:latin typeface="Arial"/>
                <a:cs typeface="Arial"/>
              </a:rPr>
            </a:br>
            <a:endParaRPr lang="en-US" dirty="0">
              <a:latin typeface="Arial"/>
              <a:cs typeface="Arial"/>
            </a:endParaRPr>
          </a:p>
        </p:txBody>
      </p:sp>
      <p:pic>
        <p:nvPicPr>
          <p:cNvPr id="16386" name="Picture 2" descr="Quote FuysTischler1"/>
          <p:cNvPicPr>
            <a:picLocks noChangeAspect="1" noChangeArrowheads="1"/>
          </p:cNvPicPr>
          <p:nvPr/>
        </p:nvPicPr>
        <p:blipFill>
          <a:blip r:embed="rId2"/>
          <a:srcRect/>
          <a:stretch>
            <a:fillRect/>
          </a:stretch>
        </p:blipFill>
        <p:spPr bwMode="auto">
          <a:xfrm>
            <a:off x="457200" y="914400"/>
            <a:ext cx="8229600" cy="472258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latin typeface="Arial"/>
                <a:cs typeface="Arial"/>
              </a:rPr>
              <a:t>NCTM Focal Points</a:t>
            </a:r>
            <a:endParaRPr lang="en-US" dirty="0">
              <a:latin typeface="Arial"/>
              <a:cs typeface="Arial"/>
            </a:endParaRPr>
          </a:p>
        </p:txBody>
      </p:sp>
      <p:sp>
        <p:nvSpPr>
          <p:cNvPr id="3" name="Content Placeholder 2"/>
          <p:cNvSpPr>
            <a:spLocks noGrp="1"/>
          </p:cNvSpPr>
          <p:nvPr>
            <p:ph idx="1"/>
          </p:nvPr>
        </p:nvSpPr>
        <p:spPr>
          <a:xfrm>
            <a:off x="990600" y="1588192"/>
            <a:ext cx="7924800" cy="2134064"/>
          </a:xfrm>
        </p:spPr>
        <p:txBody>
          <a:bodyPr>
            <a:normAutofit fontScale="77500" lnSpcReduction="20000"/>
          </a:bodyPr>
          <a:lstStyle/>
          <a:p>
            <a:pPr marL="514350" indent="-514350">
              <a:buFont typeface="+mj-lt"/>
              <a:buAutoNum type="arabicPeriod"/>
            </a:pPr>
            <a:r>
              <a:rPr lang="en-US" sz="3097" dirty="0"/>
              <a:t>Developing understandings of addition and subtraction and strategies for basic addition facts and related subtraction facts</a:t>
            </a:r>
            <a:endParaRPr lang="en-US" sz="3097" dirty="0" smtClean="0"/>
          </a:p>
          <a:p>
            <a:pPr marL="514350" indent="-514350">
              <a:buFont typeface="+mj-lt"/>
              <a:buAutoNum type="arabicPeriod"/>
            </a:pPr>
            <a:r>
              <a:rPr lang="en-US" sz="3097" dirty="0" smtClean="0"/>
              <a:t>Developing </a:t>
            </a:r>
            <a:r>
              <a:rPr lang="en-US" sz="3097" dirty="0"/>
              <a:t>an understanding of whole number relationships, including grouping in tens and ones</a:t>
            </a:r>
            <a:endParaRPr lang="en-US" sz="3097" dirty="0" smtClean="0"/>
          </a:p>
          <a:p>
            <a:pPr marL="514350" indent="-514350">
              <a:buFont typeface="+mj-lt"/>
              <a:buAutoNum type="arabicPeriod"/>
            </a:pPr>
            <a:r>
              <a:rPr lang="en-US" sz="3097" dirty="0" smtClean="0"/>
              <a:t>Composing </a:t>
            </a:r>
            <a:r>
              <a:rPr lang="en-US" sz="3097" dirty="0"/>
              <a:t>and decomposing geometric </a:t>
            </a:r>
            <a:r>
              <a:rPr lang="en-US" sz="3097" dirty="0" smtClean="0"/>
              <a:t>shapes</a:t>
            </a:r>
          </a:p>
          <a:p>
            <a:pPr marL="514350" indent="-514350">
              <a:buFont typeface="+mj-lt"/>
              <a:buAutoNum type="arabicPeriod"/>
            </a:pPr>
            <a:endParaRPr lang="en-US" dirty="0" smtClean="0"/>
          </a:p>
          <a:p>
            <a:endParaRPr lang="en-US" dirty="0"/>
          </a:p>
        </p:txBody>
      </p:sp>
      <p:pic>
        <p:nvPicPr>
          <p:cNvPr id="17410" name="Picture 2"/>
          <p:cNvPicPr>
            <a:picLocks noChangeAspect="1" noChangeArrowheads="1"/>
          </p:cNvPicPr>
          <p:nvPr/>
        </p:nvPicPr>
        <p:blipFill>
          <a:blip r:embed="rId2"/>
          <a:srcRect/>
          <a:stretch>
            <a:fillRect/>
          </a:stretch>
        </p:blipFill>
        <p:spPr bwMode="auto">
          <a:xfrm>
            <a:off x="71372" y="-32567"/>
            <a:ext cx="2167768" cy="15881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p:cNvSpPr txBox="1"/>
          <p:nvPr/>
        </p:nvSpPr>
        <p:spPr>
          <a:xfrm>
            <a:off x="237596" y="6493877"/>
            <a:ext cx="8906404" cy="338554"/>
          </a:xfrm>
          <a:prstGeom prst="rect">
            <a:avLst/>
          </a:prstGeom>
          <a:noFill/>
        </p:spPr>
        <p:txBody>
          <a:bodyPr wrap="none" rtlCol="0">
            <a:spAutoFit/>
          </a:bodyPr>
          <a:lstStyle/>
          <a:p>
            <a:r>
              <a:rPr lang="en-US" sz="1600" dirty="0"/>
              <a:t>NCTM (2006). “Focal Points for Pre-Kindergarten Through Grade 8 Mathematics: A Quest for Coherence,” </a:t>
            </a:r>
          </a:p>
        </p:txBody>
      </p:sp>
      <p:sp>
        <p:nvSpPr>
          <p:cNvPr id="7" name="TextBox 6"/>
          <p:cNvSpPr txBox="1"/>
          <p:nvPr/>
        </p:nvSpPr>
        <p:spPr>
          <a:xfrm>
            <a:off x="1143000" y="4495800"/>
            <a:ext cx="184666" cy="369332"/>
          </a:xfrm>
          <a:prstGeom prst="rect">
            <a:avLst/>
          </a:prstGeom>
          <a:noFill/>
        </p:spPr>
        <p:txBody>
          <a:bodyPr wrap="none" rtlCol="0">
            <a:spAutoFit/>
          </a:bodyPr>
          <a:lstStyle/>
          <a:p>
            <a:endParaRPr lang="en-US" dirty="0"/>
          </a:p>
        </p:txBody>
      </p:sp>
      <p:sp>
        <p:nvSpPr>
          <p:cNvPr id="8" name="Content Placeholder 2"/>
          <p:cNvSpPr txBox="1">
            <a:spLocks/>
          </p:cNvSpPr>
          <p:nvPr/>
        </p:nvSpPr>
        <p:spPr>
          <a:xfrm>
            <a:off x="990600" y="4055478"/>
            <a:ext cx="7924800" cy="2438399"/>
          </a:xfrm>
          <a:prstGeom prst="rect">
            <a:avLst/>
          </a:prstGeom>
        </p:spPr>
        <p:txBody>
          <a:bodyPr vert="horz" lIns="91440" tIns="45720" rIns="91440" bIns="45720" rtlCol="0">
            <a:normAutofit fontScale="62500" lnSpcReduction="20000"/>
          </a:bodyPr>
          <a:lstStyle/>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chemeClr val="tx1"/>
                </a:solidFill>
                <a:effectLst/>
                <a:uLnTx/>
                <a:uFillTx/>
                <a:latin typeface="+mn-lt"/>
                <a:ea typeface="+mn-ea"/>
                <a:cs typeface="+mn-cs"/>
              </a:rPr>
              <a:t>Developing an understanding of the base-ten numeration system and place value concepts</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chemeClr val="tx1"/>
                </a:solidFill>
                <a:effectLst/>
                <a:uLnTx/>
                <a:uFillTx/>
                <a:latin typeface="+mn-lt"/>
                <a:ea typeface="+mn-ea"/>
                <a:cs typeface="+mn-cs"/>
              </a:rPr>
              <a:t>Developing quick recall of addition facts and related subtraction facts and fluency with multi-digit addition and subtraction</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chemeClr val="tx1"/>
                </a:solidFill>
                <a:effectLst/>
                <a:uLnTx/>
                <a:uFillTx/>
                <a:latin typeface="+mn-lt"/>
                <a:ea typeface="+mn-ea"/>
                <a:cs typeface="+mn-cs"/>
              </a:rPr>
              <a:t>Developing understanding of linear measurement &amp; facility in measuring lengths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Rectangle 8"/>
          <p:cNvSpPr/>
          <p:nvPr/>
        </p:nvSpPr>
        <p:spPr>
          <a:xfrm>
            <a:off x="0" y="2209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1</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st</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
        <p:nvSpPr>
          <p:cNvPr id="10" name="Rectangle 9"/>
          <p:cNvSpPr/>
          <p:nvPr/>
        </p:nvSpPr>
        <p:spPr>
          <a:xfrm>
            <a:off x="0" y="4495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2</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nd</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latin typeface="Arial"/>
                <a:cs typeface="Arial"/>
              </a:rPr>
              <a:t>NCTM Focal Points</a:t>
            </a:r>
            <a:endParaRPr lang="en-US" dirty="0">
              <a:latin typeface="Arial"/>
              <a:cs typeface="Arial"/>
            </a:endParaRPr>
          </a:p>
        </p:txBody>
      </p:sp>
      <p:sp>
        <p:nvSpPr>
          <p:cNvPr id="3" name="Content Placeholder 2"/>
          <p:cNvSpPr>
            <a:spLocks noGrp="1"/>
          </p:cNvSpPr>
          <p:nvPr>
            <p:ph idx="1"/>
          </p:nvPr>
        </p:nvSpPr>
        <p:spPr>
          <a:xfrm>
            <a:off x="990600" y="1588192"/>
            <a:ext cx="7924800" cy="2134064"/>
          </a:xfrm>
        </p:spPr>
        <p:txBody>
          <a:bodyPr>
            <a:normAutofit fontScale="77500" lnSpcReduction="20000"/>
          </a:bodyPr>
          <a:lstStyle/>
          <a:p>
            <a:pPr marL="514350" indent="-514350">
              <a:buFont typeface="+mj-lt"/>
              <a:buAutoNum type="arabicPeriod"/>
            </a:pPr>
            <a:r>
              <a:rPr lang="en-US" sz="3097" dirty="0"/>
              <a:t>Developing understandings of addition and subtraction and strategies for basic addition facts and related subtraction facts</a:t>
            </a:r>
            <a:endParaRPr lang="en-US" sz="3097" dirty="0" smtClean="0"/>
          </a:p>
          <a:p>
            <a:pPr marL="514350" indent="-514350">
              <a:buFont typeface="+mj-lt"/>
              <a:buAutoNum type="arabicPeriod"/>
            </a:pPr>
            <a:r>
              <a:rPr lang="en-US" sz="3097" dirty="0" smtClean="0">
                <a:solidFill>
                  <a:srgbClr val="FF0000"/>
                </a:solidFill>
              </a:rPr>
              <a:t>Developing </a:t>
            </a:r>
            <a:r>
              <a:rPr lang="en-US" sz="3097" dirty="0">
                <a:solidFill>
                  <a:srgbClr val="FF0000"/>
                </a:solidFill>
              </a:rPr>
              <a:t>an understanding of whole number relationships, including grouping in tens and ones</a:t>
            </a:r>
            <a:endParaRPr lang="en-US" sz="3097" dirty="0" smtClean="0">
              <a:solidFill>
                <a:srgbClr val="FF0000"/>
              </a:solidFill>
            </a:endParaRPr>
          </a:p>
          <a:p>
            <a:pPr marL="514350" indent="-514350">
              <a:buFont typeface="+mj-lt"/>
              <a:buAutoNum type="arabicPeriod"/>
            </a:pPr>
            <a:r>
              <a:rPr lang="en-US" sz="3097" dirty="0" smtClean="0"/>
              <a:t>Composing </a:t>
            </a:r>
            <a:r>
              <a:rPr lang="en-US" sz="3097" dirty="0"/>
              <a:t>and decomposing geometric </a:t>
            </a:r>
            <a:r>
              <a:rPr lang="en-US" sz="3097" dirty="0" smtClean="0"/>
              <a:t>shapes</a:t>
            </a:r>
          </a:p>
          <a:p>
            <a:pPr marL="514350" indent="-514350">
              <a:buFont typeface="+mj-lt"/>
              <a:buAutoNum type="arabicPeriod"/>
            </a:pPr>
            <a:endParaRPr lang="en-US" dirty="0" smtClean="0"/>
          </a:p>
          <a:p>
            <a:endParaRPr lang="en-US" dirty="0"/>
          </a:p>
        </p:txBody>
      </p:sp>
      <p:pic>
        <p:nvPicPr>
          <p:cNvPr id="17410" name="Picture 2"/>
          <p:cNvPicPr>
            <a:picLocks noChangeAspect="1" noChangeArrowheads="1"/>
          </p:cNvPicPr>
          <p:nvPr/>
        </p:nvPicPr>
        <p:blipFill>
          <a:blip r:embed="rId2"/>
          <a:srcRect/>
          <a:stretch>
            <a:fillRect/>
          </a:stretch>
        </p:blipFill>
        <p:spPr bwMode="auto">
          <a:xfrm>
            <a:off x="71372" y="-32567"/>
            <a:ext cx="2167768" cy="15881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p:cNvSpPr txBox="1"/>
          <p:nvPr/>
        </p:nvSpPr>
        <p:spPr>
          <a:xfrm>
            <a:off x="237596" y="6493877"/>
            <a:ext cx="8906404" cy="338554"/>
          </a:xfrm>
          <a:prstGeom prst="rect">
            <a:avLst/>
          </a:prstGeom>
          <a:noFill/>
        </p:spPr>
        <p:txBody>
          <a:bodyPr wrap="none" rtlCol="0">
            <a:spAutoFit/>
          </a:bodyPr>
          <a:lstStyle/>
          <a:p>
            <a:r>
              <a:rPr lang="en-US" sz="1600" dirty="0"/>
              <a:t>NCTM (2006). “Focal Points for Pre-Kindergarten Through Grade 8 Mathematics: A Quest for Coherence,” </a:t>
            </a:r>
          </a:p>
        </p:txBody>
      </p:sp>
      <p:sp>
        <p:nvSpPr>
          <p:cNvPr id="7" name="TextBox 6"/>
          <p:cNvSpPr txBox="1"/>
          <p:nvPr/>
        </p:nvSpPr>
        <p:spPr>
          <a:xfrm>
            <a:off x="1143000" y="4495800"/>
            <a:ext cx="184666" cy="369332"/>
          </a:xfrm>
          <a:prstGeom prst="rect">
            <a:avLst/>
          </a:prstGeom>
          <a:noFill/>
        </p:spPr>
        <p:txBody>
          <a:bodyPr wrap="none" rtlCol="0">
            <a:spAutoFit/>
          </a:bodyPr>
          <a:lstStyle/>
          <a:p>
            <a:endParaRPr lang="en-US" dirty="0"/>
          </a:p>
        </p:txBody>
      </p:sp>
      <p:sp>
        <p:nvSpPr>
          <p:cNvPr id="8" name="Content Placeholder 2"/>
          <p:cNvSpPr txBox="1">
            <a:spLocks/>
          </p:cNvSpPr>
          <p:nvPr/>
        </p:nvSpPr>
        <p:spPr>
          <a:xfrm>
            <a:off x="990600" y="4055478"/>
            <a:ext cx="7924800" cy="2438399"/>
          </a:xfrm>
          <a:prstGeom prst="rect">
            <a:avLst/>
          </a:prstGeom>
        </p:spPr>
        <p:txBody>
          <a:bodyPr vert="horz" lIns="91440" tIns="45720" rIns="91440" bIns="45720" rtlCol="0">
            <a:normAutofit fontScale="62500" lnSpcReduction="20000"/>
          </a:bodyPr>
          <a:lstStyle/>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rgbClr val="FF0000"/>
                </a:solidFill>
                <a:effectLst/>
                <a:uLnTx/>
                <a:uFillTx/>
                <a:latin typeface="+mn-lt"/>
                <a:ea typeface="+mn-ea"/>
                <a:cs typeface="+mn-cs"/>
              </a:rPr>
              <a:t>Developing an understanding of the base-ten numeration system and place value concepts</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rgbClr val="FF0000"/>
                </a:solidFill>
                <a:effectLst/>
                <a:uLnTx/>
                <a:uFillTx/>
                <a:latin typeface="+mn-lt"/>
                <a:ea typeface="+mn-ea"/>
                <a:cs typeface="+mn-cs"/>
              </a:rPr>
              <a:t>Developing quick recall of addition facts and related subtraction facts and fluency with multi-digit addition and subtraction</a:t>
            </a:r>
          </a:p>
          <a:p>
            <a:pPr marL="514350" marR="0" lvl="0" indent="-51435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US" sz="3840" b="0" i="0" u="none" strike="noStrike" kern="1200" cap="none" spc="0" normalizeH="0" baseline="0" noProof="0" dirty="0" smtClean="0">
                <a:ln>
                  <a:noFill/>
                </a:ln>
                <a:solidFill>
                  <a:schemeClr val="tx1"/>
                </a:solidFill>
                <a:effectLst/>
                <a:uLnTx/>
                <a:uFillTx/>
                <a:latin typeface="+mn-lt"/>
                <a:ea typeface="+mn-ea"/>
                <a:cs typeface="+mn-cs"/>
              </a:rPr>
              <a:t>Developing understanding of linear measurement &amp; facility in measuring lengths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Rectangle 8"/>
          <p:cNvSpPr/>
          <p:nvPr/>
        </p:nvSpPr>
        <p:spPr>
          <a:xfrm>
            <a:off x="0" y="2209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1</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st</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
        <p:nvSpPr>
          <p:cNvPr id="10" name="Rectangle 9"/>
          <p:cNvSpPr/>
          <p:nvPr/>
        </p:nvSpPr>
        <p:spPr>
          <a:xfrm>
            <a:off x="0" y="4495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2</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nd</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62000" y="1828800"/>
            <a:ext cx="7924800" cy="4297363"/>
          </a:xfrm>
        </p:spPr>
        <p:txBody>
          <a:bodyPr>
            <a:normAutofit lnSpcReduction="10000"/>
          </a:bodyPr>
          <a:lstStyle/>
          <a:p>
            <a:pPr>
              <a:buNone/>
            </a:pPr>
            <a:r>
              <a:rPr lang="en-US" i="1" dirty="0">
                <a:latin typeface="Times"/>
                <a:cs typeface="Times"/>
              </a:rPr>
              <a:t>“Children develop, discuss, and use efficient, accurate and </a:t>
            </a:r>
            <a:r>
              <a:rPr lang="en-US" i="1" dirty="0" err="1">
                <a:latin typeface="Times"/>
                <a:cs typeface="Times"/>
              </a:rPr>
              <a:t>generalizable</a:t>
            </a:r>
            <a:r>
              <a:rPr lang="en-US" i="1" dirty="0">
                <a:latin typeface="Times"/>
                <a:cs typeface="Times"/>
              </a:rPr>
              <a:t> methods to add and subtract multi-digit whole </a:t>
            </a:r>
            <a:r>
              <a:rPr lang="en-US" i="1" dirty="0" smtClean="0">
                <a:latin typeface="Times"/>
                <a:cs typeface="Times"/>
              </a:rPr>
              <a:t>numbers.... </a:t>
            </a:r>
            <a:r>
              <a:rPr lang="en-US" i="1" dirty="0">
                <a:latin typeface="Times"/>
                <a:cs typeface="Times"/>
              </a:rPr>
              <a:t>They develop fluency with efficient procedures including standard algorithms for adding and subtracting whole </a:t>
            </a:r>
            <a:r>
              <a:rPr lang="en-US" i="1" dirty="0" smtClean="0">
                <a:latin typeface="Times"/>
                <a:cs typeface="Times"/>
              </a:rPr>
              <a:t>numbers, </a:t>
            </a:r>
            <a:r>
              <a:rPr lang="en-US" i="1" dirty="0">
                <a:latin typeface="Times"/>
                <a:cs typeface="Times"/>
              </a:rPr>
              <a:t>understand why the procedures work (on the basis of place value and properties of operations) and use them to solve problems.”  </a:t>
            </a:r>
            <a:endParaRPr lang="en-US" dirty="0">
              <a:latin typeface="Times"/>
              <a:cs typeface="Times"/>
            </a:endParaRPr>
          </a:p>
          <a:p>
            <a:endParaRPr lang="en-US" dirty="0"/>
          </a:p>
        </p:txBody>
      </p:sp>
      <p:sp>
        <p:nvSpPr>
          <p:cNvPr id="5" name="Title 1"/>
          <p:cNvSpPr>
            <a:spLocks noGrp="1"/>
          </p:cNvSpPr>
          <p:nvPr>
            <p:ph type="title"/>
          </p:nvPr>
        </p:nvSpPr>
        <p:spPr>
          <a:xfrm>
            <a:off x="1143000" y="274638"/>
            <a:ext cx="7543800" cy="1143000"/>
          </a:xfrm>
        </p:spPr>
        <p:txBody>
          <a:bodyPr/>
          <a:lstStyle/>
          <a:p>
            <a:r>
              <a:rPr lang="en-US" dirty="0" smtClean="0">
                <a:latin typeface="Arial"/>
                <a:cs typeface="Arial"/>
              </a:rPr>
              <a:t>NCTM Focal Points</a:t>
            </a:r>
            <a:endParaRPr lang="en-US" dirty="0">
              <a:latin typeface="Arial"/>
              <a:cs typeface="Arial"/>
            </a:endParaRPr>
          </a:p>
        </p:txBody>
      </p:sp>
      <p:pic>
        <p:nvPicPr>
          <p:cNvPr id="6" name="Picture 2"/>
          <p:cNvPicPr>
            <a:picLocks noChangeAspect="1" noChangeArrowheads="1"/>
          </p:cNvPicPr>
          <p:nvPr/>
        </p:nvPicPr>
        <p:blipFill>
          <a:blip r:embed="rId2"/>
          <a:srcRect/>
          <a:stretch>
            <a:fillRect/>
          </a:stretch>
        </p:blipFill>
        <p:spPr bwMode="auto">
          <a:xfrm>
            <a:off x="71372" y="-32567"/>
            <a:ext cx="2167768" cy="15881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Rectangle 6"/>
          <p:cNvSpPr/>
          <p:nvPr/>
        </p:nvSpPr>
        <p:spPr>
          <a:xfrm>
            <a:off x="0" y="4495800"/>
            <a:ext cx="1145466" cy="1138773"/>
          </a:xfrm>
          <a:prstGeom prst="rect">
            <a:avLst/>
          </a:prstGeom>
          <a:noFill/>
          <a:effectLst>
            <a:outerShdw blurRad="50800" dist="38100" dir="2700000" algn="br">
              <a:srgbClr val="000000">
                <a:alpha val="43000"/>
              </a:srgbClr>
            </a:outerShdw>
          </a:effectLst>
        </p:spPr>
        <p:txBody>
          <a:bodyPr wrap="none" lIns="91440" tIns="45720" rIns="91440" bIns="45720">
            <a:spAutoFit/>
          </a:bodyPr>
          <a:lstStyle/>
          <a:p>
            <a:pPr algn="ct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2</a:t>
            </a:r>
            <a:r>
              <a:rPr lang="en-US" sz="3600" b="1" cap="none" spc="0" baseline="3000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nd</a:t>
            </a:r>
            <a:r>
              <a:rPr lang="en-US" sz="36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 </a:t>
            </a:r>
          </a:p>
          <a:p>
            <a:pPr algn="ctr"/>
            <a:r>
              <a:rPr lang="en-US" sz="3200" b="1" cap="none" spc="0"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grade</a:t>
            </a:r>
            <a:endParaRPr lang="en-US" sz="3200" b="1" cap="none" spc="0"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
        <p:nvSpPr>
          <p:cNvPr id="8" name="TextBox 7"/>
          <p:cNvSpPr txBox="1"/>
          <p:nvPr/>
        </p:nvSpPr>
        <p:spPr>
          <a:xfrm>
            <a:off x="237596" y="6493877"/>
            <a:ext cx="8906404" cy="338554"/>
          </a:xfrm>
          <a:prstGeom prst="rect">
            <a:avLst/>
          </a:prstGeom>
          <a:noFill/>
        </p:spPr>
        <p:txBody>
          <a:bodyPr wrap="none" rtlCol="0">
            <a:spAutoFit/>
          </a:bodyPr>
          <a:lstStyle/>
          <a:p>
            <a:r>
              <a:rPr lang="en-US" sz="1600" dirty="0"/>
              <a:t>NCTM (2006). “Focal Points for Pre-Kindergarten Through Grade 8 Mathematics: A Quest for Coherence,” </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373776" y="4113073"/>
            <a:ext cx="7052557" cy="1969770"/>
          </a:xfrm>
          <a:prstGeom prst="rect">
            <a:avLst/>
          </a:prstGeom>
          <a:noFill/>
        </p:spPr>
        <p:txBody>
          <a:bodyPr wrap="none" rtlCol="0">
            <a:spAutoFit/>
          </a:bodyPr>
          <a:lstStyle/>
          <a:p>
            <a:r>
              <a:rPr lang="en-US" sz="2400" dirty="0" smtClean="0"/>
              <a:t>In </a:t>
            </a:r>
            <a:r>
              <a:rPr lang="en-US" sz="2400" dirty="0" smtClean="0"/>
              <a:t>Grade 2</a:t>
            </a:r>
            <a:r>
              <a:rPr lang="en-US" sz="2000" dirty="0" smtClean="0"/>
              <a:t>, instructional time should focus on four critical areas</a:t>
            </a:r>
            <a:r>
              <a:rPr lang="en-US" sz="2000" dirty="0" smtClean="0"/>
              <a:t>:</a:t>
            </a:r>
          </a:p>
          <a:p>
            <a:pPr marL="342900" indent="-342900">
              <a:buAutoNum type="arabicParenBoth"/>
            </a:pPr>
            <a:r>
              <a:rPr lang="en-US" sz="2000" dirty="0" smtClean="0"/>
              <a:t> </a:t>
            </a:r>
            <a:r>
              <a:rPr lang="en-US" sz="2000" u="sng" dirty="0" smtClean="0"/>
              <a:t>extending </a:t>
            </a:r>
            <a:r>
              <a:rPr lang="en-US" sz="2000" u="sng" dirty="0" smtClean="0"/>
              <a:t>understanding of </a:t>
            </a:r>
            <a:r>
              <a:rPr lang="en-US" sz="2000" u="sng" dirty="0" smtClean="0">
                <a:solidFill>
                  <a:srgbClr val="FF0000"/>
                </a:solidFill>
              </a:rPr>
              <a:t>base-ten notation</a:t>
            </a:r>
            <a:r>
              <a:rPr lang="en-US" sz="2000" dirty="0" smtClean="0"/>
              <a:t>;</a:t>
            </a:r>
            <a:r>
              <a:rPr lang="en-US" sz="2000" dirty="0" smtClean="0"/>
              <a:t> </a:t>
            </a:r>
          </a:p>
          <a:p>
            <a:pPr marL="342900" indent="-342900">
              <a:buAutoNum type="arabicParenBoth"/>
            </a:pPr>
            <a:r>
              <a:rPr lang="en-US" sz="2000" dirty="0" smtClean="0"/>
              <a:t> </a:t>
            </a:r>
            <a:r>
              <a:rPr lang="en-US" sz="2000" u="sng" dirty="0" smtClean="0"/>
              <a:t>building fluency with addition and subtraction</a:t>
            </a:r>
            <a:r>
              <a:rPr lang="en-US" sz="2000" dirty="0" smtClean="0"/>
              <a:t>;</a:t>
            </a:r>
            <a:r>
              <a:rPr lang="en-US" sz="2000" dirty="0" smtClean="0"/>
              <a:t> </a:t>
            </a:r>
          </a:p>
          <a:p>
            <a:pPr marL="342900" indent="-342900">
              <a:buAutoNum type="arabicParenBoth"/>
            </a:pPr>
            <a:r>
              <a:rPr lang="en-US" sz="2000" dirty="0" smtClean="0"/>
              <a:t> </a:t>
            </a:r>
            <a:r>
              <a:rPr lang="en-US" sz="2000" dirty="0" smtClean="0"/>
              <a:t>using standard units of measure; and</a:t>
            </a:r>
            <a:r>
              <a:rPr lang="en-US" sz="2000" dirty="0" smtClean="0"/>
              <a:t> </a:t>
            </a:r>
          </a:p>
          <a:p>
            <a:pPr marL="342900" indent="-342900">
              <a:buAutoNum type="arabicParenBoth"/>
            </a:pPr>
            <a:r>
              <a:rPr lang="en-US" sz="2000" dirty="0" smtClean="0"/>
              <a:t> </a:t>
            </a:r>
            <a:r>
              <a:rPr lang="en-US" sz="2000" dirty="0" smtClean="0"/>
              <a:t>describing and analyzing shapes. </a:t>
            </a:r>
          </a:p>
          <a:p>
            <a:endParaRPr lang="en-US" dirty="0"/>
          </a:p>
        </p:txBody>
      </p:sp>
      <p:sp>
        <p:nvSpPr>
          <p:cNvPr id="5" name="TextBox 4"/>
          <p:cNvSpPr txBox="1"/>
          <p:nvPr/>
        </p:nvSpPr>
        <p:spPr>
          <a:xfrm>
            <a:off x="373776" y="1590324"/>
            <a:ext cx="8817463" cy="2585323"/>
          </a:xfrm>
          <a:prstGeom prst="rect">
            <a:avLst/>
          </a:prstGeom>
          <a:noFill/>
        </p:spPr>
        <p:txBody>
          <a:bodyPr wrap="none" rtlCol="0">
            <a:spAutoFit/>
          </a:bodyPr>
          <a:lstStyle/>
          <a:p>
            <a:r>
              <a:rPr lang="en-US" sz="2400" dirty="0" smtClean="0"/>
              <a:t>In </a:t>
            </a:r>
            <a:r>
              <a:rPr lang="en-US" sz="2400" dirty="0" smtClean="0"/>
              <a:t>Grade 1</a:t>
            </a:r>
            <a:r>
              <a:rPr lang="en-US" sz="2000" dirty="0" smtClean="0"/>
              <a:t>, instructional time should focus on four critical areas</a:t>
            </a:r>
            <a:r>
              <a:rPr lang="en-US" sz="2000" dirty="0" smtClean="0"/>
              <a:t>:</a:t>
            </a:r>
          </a:p>
          <a:p>
            <a:r>
              <a:rPr lang="en-US" sz="2000" dirty="0" smtClean="0"/>
              <a:t>(</a:t>
            </a:r>
            <a:r>
              <a:rPr lang="en-US" sz="2000" dirty="0" smtClean="0"/>
              <a:t>1</a:t>
            </a:r>
            <a:r>
              <a:rPr lang="en-US" sz="2000" u="sng" dirty="0" smtClean="0"/>
              <a:t>) developing understanding of</a:t>
            </a:r>
            <a:r>
              <a:rPr lang="en-US" sz="2000" u="sng" dirty="0" smtClean="0"/>
              <a:t> +, -, </a:t>
            </a:r>
            <a:r>
              <a:rPr lang="en-US" sz="2000" u="sng" dirty="0" smtClean="0"/>
              <a:t>and strategies for</a:t>
            </a:r>
            <a:r>
              <a:rPr lang="en-US" sz="2000" u="sng" dirty="0" smtClean="0"/>
              <a:t> </a:t>
            </a:r>
            <a:r>
              <a:rPr lang="en-US" sz="2000" u="sng" dirty="0" smtClean="0"/>
              <a:t>+</a:t>
            </a:r>
            <a:r>
              <a:rPr lang="en-US" sz="2000" u="sng" dirty="0" smtClean="0"/>
              <a:t> </a:t>
            </a:r>
            <a:r>
              <a:rPr lang="en-US" sz="2000" u="sng" dirty="0" smtClean="0"/>
              <a:t>and</a:t>
            </a:r>
            <a:r>
              <a:rPr lang="en-US" sz="2000" u="sng" dirty="0" smtClean="0"/>
              <a:t> -within </a:t>
            </a:r>
            <a:r>
              <a:rPr lang="en-US" sz="2000" u="sng" dirty="0" smtClean="0"/>
              <a:t>20</a:t>
            </a:r>
            <a:r>
              <a:rPr lang="en-US" sz="2000" dirty="0" smtClean="0"/>
              <a:t>;</a:t>
            </a:r>
            <a:r>
              <a:rPr lang="en-US" sz="2000" dirty="0" smtClean="0"/>
              <a:t> </a:t>
            </a:r>
          </a:p>
          <a:p>
            <a:r>
              <a:rPr lang="en-US" sz="2000" u="sng" dirty="0" smtClean="0"/>
              <a:t>(</a:t>
            </a:r>
            <a:r>
              <a:rPr lang="en-US" sz="2000" u="sng" dirty="0" smtClean="0"/>
              <a:t>2) developing understanding of whole number relationships and </a:t>
            </a:r>
            <a:r>
              <a:rPr lang="en-US" sz="2000" u="sng" dirty="0" smtClean="0">
                <a:solidFill>
                  <a:srgbClr val="FF0000"/>
                </a:solidFill>
              </a:rPr>
              <a:t>place value</a:t>
            </a:r>
            <a:r>
              <a:rPr lang="en-US" sz="2000" u="sng" dirty="0" smtClean="0">
                <a:solidFill>
                  <a:srgbClr val="FF0000"/>
                </a:solidFill>
              </a:rPr>
              <a:t>,</a:t>
            </a:r>
          </a:p>
          <a:p>
            <a:r>
              <a:rPr lang="en-US" sz="2000" u="sng" dirty="0" smtClean="0">
                <a:solidFill>
                  <a:srgbClr val="FF0000"/>
                </a:solidFill>
              </a:rPr>
              <a:t> </a:t>
            </a:r>
            <a:r>
              <a:rPr lang="en-US" sz="2000" u="sng" dirty="0" smtClean="0">
                <a:solidFill>
                  <a:srgbClr val="FF0000"/>
                </a:solidFill>
              </a:rPr>
              <a:t>including</a:t>
            </a:r>
            <a:r>
              <a:rPr lang="en-US" sz="2000" u="sng" dirty="0" smtClean="0">
                <a:solidFill>
                  <a:srgbClr val="FF0000"/>
                </a:solidFill>
              </a:rPr>
              <a:t> grouping </a:t>
            </a:r>
            <a:r>
              <a:rPr lang="en-US" sz="2000" u="sng" dirty="0" smtClean="0">
                <a:solidFill>
                  <a:srgbClr val="FF0000"/>
                </a:solidFill>
              </a:rPr>
              <a:t>in tens and</a:t>
            </a:r>
            <a:r>
              <a:rPr lang="en-US" sz="2000" u="sng" dirty="0" smtClean="0">
                <a:solidFill>
                  <a:srgbClr val="FF0000"/>
                </a:solidFill>
              </a:rPr>
              <a:t> ones</a:t>
            </a:r>
            <a:r>
              <a:rPr lang="en-US" sz="2000" u="sng" dirty="0" smtClean="0"/>
              <a:t>;</a:t>
            </a:r>
          </a:p>
          <a:p>
            <a:r>
              <a:rPr lang="en-US" sz="2000" dirty="0" smtClean="0"/>
              <a:t>(</a:t>
            </a:r>
            <a:r>
              <a:rPr lang="en-US" sz="2000" dirty="0" smtClean="0"/>
              <a:t>3) developing understanding of linear measurement and measuring lengths as</a:t>
            </a:r>
            <a:r>
              <a:rPr lang="en-US" sz="2000" dirty="0" smtClean="0"/>
              <a:t> </a:t>
            </a:r>
          </a:p>
          <a:p>
            <a:r>
              <a:rPr lang="en-US" sz="2000" dirty="0" smtClean="0"/>
              <a:t>Iterating length </a:t>
            </a:r>
            <a:r>
              <a:rPr lang="en-US" sz="2000" dirty="0" smtClean="0"/>
              <a:t>units; and</a:t>
            </a:r>
            <a:r>
              <a:rPr lang="en-US" sz="2000" dirty="0" smtClean="0"/>
              <a:t> </a:t>
            </a:r>
          </a:p>
          <a:p>
            <a:r>
              <a:rPr lang="en-US" sz="2000" dirty="0" smtClean="0"/>
              <a:t>(</a:t>
            </a:r>
            <a:r>
              <a:rPr lang="en-US" sz="2000" dirty="0" smtClean="0"/>
              <a:t>4) reasoning about attributes of, and composing</a:t>
            </a:r>
            <a:r>
              <a:rPr lang="en-US" sz="2000" dirty="0" smtClean="0"/>
              <a:t> </a:t>
            </a:r>
            <a:r>
              <a:rPr lang="en-US" sz="2000" dirty="0" smtClean="0"/>
              <a:t>/</a:t>
            </a:r>
            <a:r>
              <a:rPr lang="en-US" sz="2000" dirty="0" smtClean="0"/>
              <a:t> </a:t>
            </a:r>
            <a:r>
              <a:rPr lang="en-US" sz="2000" dirty="0" smtClean="0"/>
              <a:t>decomposing geometric shapes. </a:t>
            </a:r>
          </a:p>
          <a:p>
            <a:endParaRPr lang="en-US" dirty="0"/>
          </a:p>
        </p:txBody>
      </p:sp>
      <p:pic>
        <p:nvPicPr>
          <p:cNvPr id="6" name="Picture 5"/>
          <p:cNvPicPr>
            <a:picLocks noChangeAspect="1"/>
          </p:cNvPicPr>
          <p:nvPr/>
        </p:nvPicPr>
        <p:blipFill>
          <a:blip r:embed="rId2"/>
          <a:stretch>
            <a:fillRect/>
          </a:stretch>
        </p:blipFill>
        <p:spPr>
          <a:xfrm>
            <a:off x="228600" y="0"/>
            <a:ext cx="3611454" cy="128725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772</TotalTime>
  <Words>1084</Words>
  <Application>Microsoft Macintosh PowerPoint</Application>
  <PresentationFormat>On-screen Show (4:3)</PresentationFormat>
  <Paragraphs>91</Paragraphs>
  <Slides>19</Slides>
  <Notes>0</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19</vt:i4>
      </vt:variant>
    </vt:vector>
  </HeadingPairs>
  <TitlesOfParts>
    <vt:vector size="21" baseType="lpstr">
      <vt:lpstr>Office Theme</vt:lpstr>
      <vt:lpstr>???</vt:lpstr>
      <vt:lpstr>Fiveton: The Wise Kingdom of Renaming and Place Value </vt:lpstr>
      <vt:lpstr>Preview</vt:lpstr>
      <vt:lpstr>Abdalla’s Pre-test</vt:lpstr>
      <vt:lpstr>Chip Trading</vt:lpstr>
      <vt:lpstr>Fuys, D. &amp; R. Tischler (1979).  Teaching Mathematics in the Elementary School.   </vt:lpstr>
      <vt:lpstr>NCTM Focal Points</vt:lpstr>
      <vt:lpstr>NCTM Focal Points</vt:lpstr>
      <vt:lpstr>NCTM Focal Points</vt:lpstr>
      <vt:lpstr>Slide 9</vt:lpstr>
      <vt:lpstr>Marilyn Burns on  Developing Understanding</vt:lpstr>
      <vt:lpstr>National Research Council on  Developing Understanding </vt:lpstr>
      <vt:lpstr>Marilyn Burns on  Developing Understanding</vt:lpstr>
      <vt:lpstr>Fiveton Learning Targets</vt:lpstr>
      <vt:lpstr>Fiveton </vt:lpstr>
      <vt:lpstr>Slide 15</vt:lpstr>
      <vt:lpstr>The Dragon</vt:lpstr>
      <vt:lpstr>Slide 17</vt:lpstr>
      <vt:lpstr>Slide 18</vt:lpstr>
      <vt:lpstr>Fiveton: The Wise Kingdom of Renaming and Place Value </vt:lpstr>
    </vt:vector>
  </TitlesOfParts>
  <Company>Seattle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Fiveton: The Wise Kingdom of Renaming and Place Value </dc:title>
  <dc:creator>Seattle University</dc:creator>
  <cp:lastModifiedBy>Mark Roddy</cp:lastModifiedBy>
  <cp:revision>45</cp:revision>
  <dcterms:created xsi:type="dcterms:W3CDTF">2014-03-11T15:36:03Z</dcterms:created>
  <dcterms:modified xsi:type="dcterms:W3CDTF">2014-03-11T19:50:33Z</dcterms:modified>
</cp:coreProperties>
</file>